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8"/>
  </p:notesMasterIdLst>
  <p:sldIdLst>
    <p:sldId id="269" r:id="rId2"/>
    <p:sldId id="270" r:id="rId3"/>
    <p:sldId id="272" r:id="rId4"/>
    <p:sldId id="271" r:id="rId5"/>
    <p:sldId id="273" r:id="rId6"/>
    <p:sldId id="256" r:id="rId7"/>
    <p:sldId id="257" r:id="rId8"/>
    <p:sldId id="282" r:id="rId9"/>
    <p:sldId id="259" r:id="rId10"/>
    <p:sldId id="260" r:id="rId11"/>
    <p:sldId id="261" r:id="rId12"/>
    <p:sldId id="262" r:id="rId13"/>
    <p:sldId id="263" r:id="rId14"/>
    <p:sldId id="264" r:id="rId15"/>
    <p:sldId id="265" r:id="rId16"/>
    <p:sldId id="266" r:id="rId17"/>
    <p:sldId id="268" r:id="rId18"/>
    <p:sldId id="267" r:id="rId19"/>
    <p:sldId id="280" r:id="rId20"/>
    <p:sldId id="279" r:id="rId21"/>
    <p:sldId id="281" r:id="rId22"/>
    <p:sldId id="277" r:id="rId23"/>
    <p:sldId id="278" r:id="rId24"/>
    <p:sldId id="274" r:id="rId25"/>
    <p:sldId id="275" r:id="rId26"/>
    <p:sldId id="27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20" autoAdjust="0"/>
  </p:normalViewPr>
  <p:slideViewPr>
    <p:cSldViewPr snapToGrid="0">
      <p:cViewPr>
        <p:scale>
          <a:sx n="75" d="100"/>
          <a:sy n="75" d="100"/>
        </p:scale>
        <p:origin x="974"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CA1FD-886F-4048-83EA-F73AFBA884E0}" type="datetimeFigureOut">
              <a:rPr lang="en-IN" smtClean="0"/>
              <a:t>07-06-2025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B71C3-DCFE-4516-9EEE-8574D9442308}" type="slidenum">
              <a:rPr lang="en-IN" smtClean="0"/>
              <a:t>‹#›</a:t>
            </a:fld>
            <a:endParaRPr lang="en-IN"/>
          </a:p>
        </p:txBody>
      </p:sp>
    </p:spTree>
    <p:extLst>
      <p:ext uri="{BB962C8B-B14F-4D97-AF65-F5344CB8AC3E}">
        <p14:creationId xmlns:p14="http://schemas.microsoft.com/office/powerpoint/2010/main" val="1625549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EB71C3-DCFE-4516-9EEE-8574D9442308}" type="slidenum">
              <a:rPr lang="en-IN" smtClean="0"/>
              <a:t>13</a:t>
            </a:fld>
            <a:endParaRPr lang="en-IN"/>
          </a:p>
        </p:txBody>
      </p:sp>
    </p:spTree>
    <p:extLst>
      <p:ext uri="{BB962C8B-B14F-4D97-AF65-F5344CB8AC3E}">
        <p14:creationId xmlns:p14="http://schemas.microsoft.com/office/powerpoint/2010/main" val="1358499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EB71C3-DCFE-4516-9EEE-8574D9442308}" type="slidenum">
              <a:rPr lang="en-IN" smtClean="0"/>
              <a:t>17</a:t>
            </a:fld>
            <a:endParaRPr lang="en-IN"/>
          </a:p>
        </p:txBody>
      </p:sp>
    </p:spTree>
    <p:extLst>
      <p:ext uri="{BB962C8B-B14F-4D97-AF65-F5344CB8AC3E}">
        <p14:creationId xmlns:p14="http://schemas.microsoft.com/office/powerpoint/2010/main" val="2400907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259728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E5B9B8-FE18-4B05-AF47-4C5F2B982586}" type="datetimeFigureOut">
              <a:rPr lang="en-IN" smtClean="0"/>
              <a:t>07-06-2025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1018583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2691080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29902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2494979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1293027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1828489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3835816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616583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2467226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3303197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E5B9B8-FE18-4B05-AF47-4C5F2B982586}" type="datetimeFigureOut">
              <a:rPr lang="en-IN" smtClean="0"/>
              <a:t>07-06-2025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104222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E5B9B8-FE18-4B05-AF47-4C5F2B982586}" type="datetimeFigureOut">
              <a:rPr lang="en-IN" smtClean="0"/>
              <a:t>07-06-2025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153823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4023696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408740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3E5B9B8-FE18-4B05-AF47-4C5F2B982586}" type="datetimeFigureOut">
              <a:rPr lang="en-IN" smtClean="0"/>
              <a:t>07-06-2025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2760265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E5B9B8-FE18-4B05-AF47-4C5F2B982586}" type="datetimeFigureOut">
              <a:rPr lang="en-IN" smtClean="0"/>
              <a:t>07-06-2025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3BA668-CFB6-4C3E-8BC7-3BC96E4398FD}" type="slidenum">
              <a:rPr lang="en-IN" smtClean="0"/>
              <a:t>‹#›</a:t>
            </a:fld>
            <a:endParaRPr lang="en-IN"/>
          </a:p>
        </p:txBody>
      </p:sp>
    </p:spTree>
    <p:extLst>
      <p:ext uri="{BB962C8B-B14F-4D97-AF65-F5344CB8AC3E}">
        <p14:creationId xmlns:p14="http://schemas.microsoft.com/office/powerpoint/2010/main" val="110449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3E5B9B8-FE18-4B05-AF47-4C5F2B982586}" type="datetimeFigureOut">
              <a:rPr lang="en-IN" smtClean="0"/>
              <a:t>07-06-2025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23BA668-CFB6-4C3E-8BC7-3BC96E4398FD}" type="slidenum">
              <a:rPr lang="en-IN" smtClean="0"/>
              <a:t>‹#›</a:t>
            </a:fld>
            <a:endParaRPr lang="en-IN"/>
          </a:p>
        </p:txBody>
      </p:sp>
    </p:spTree>
    <p:extLst>
      <p:ext uri="{BB962C8B-B14F-4D97-AF65-F5344CB8AC3E}">
        <p14:creationId xmlns:p14="http://schemas.microsoft.com/office/powerpoint/2010/main" val="4160560641"/>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G"/><Relationship Id="rId1" Type="http://schemas.openxmlformats.org/officeDocument/2006/relationships/slideLayout" Target="../slideLayouts/slideLayout1.xml"/><Relationship Id="rId6" Type="http://schemas.openxmlformats.org/officeDocument/2006/relationships/image" Target="../media/image13.webp"/><Relationship Id="rId5" Type="http://schemas.openxmlformats.org/officeDocument/2006/relationships/image" Target="../media/image29.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G"/><Relationship Id="rId1" Type="http://schemas.openxmlformats.org/officeDocument/2006/relationships/slideLayout" Target="../slideLayouts/slideLayout1.xml"/><Relationship Id="rId6" Type="http://schemas.openxmlformats.org/officeDocument/2006/relationships/image" Target="../media/image13.webp"/><Relationship Id="rId5" Type="http://schemas.openxmlformats.org/officeDocument/2006/relationships/image" Target="../media/image29.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13.web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JPG"/><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3.webp"/><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image" Target="../media/image22.JP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44B1DF2-3294-E866-0B07-35A3EA27DB0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A1DADE0-0155-A6D6-0CFE-604A6C5C228D}"/>
              </a:ext>
            </a:extLst>
          </p:cNvPr>
          <p:cNvSpPr/>
          <p:nvPr/>
        </p:nvSpPr>
        <p:spPr>
          <a:xfrm>
            <a:off x="2733541" y="2369552"/>
            <a:ext cx="6724918" cy="1631216"/>
          </a:xfrm>
          <a:prstGeom prst="rect">
            <a:avLst/>
          </a:prstGeom>
          <a:noFill/>
        </p:spPr>
        <p:txBody>
          <a:bodyPr wrap="none" lIns="91440" tIns="45720" rIns="91440" bIns="45720">
            <a:spAutoFit/>
          </a:bodyPr>
          <a:lstStyle/>
          <a:p>
            <a:pPr algn="ctr"/>
            <a:r>
              <a:rPr lang="en-US" sz="5000" b="1" dirty="0">
                <a:ln w="0"/>
                <a:effectLst>
                  <a:outerShdw blurRad="38100" dist="19050" dir="2700000" algn="tl" rotWithShape="0">
                    <a:schemeClr val="dk1">
                      <a:alpha val="40000"/>
                    </a:schemeClr>
                  </a:outerShdw>
                </a:effectLst>
              </a:rPr>
              <a:t>WAVECON TELECOM </a:t>
            </a:r>
          </a:p>
          <a:p>
            <a:pPr algn="ctr"/>
            <a:r>
              <a:rPr lang="en-US" sz="5000" b="1" dirty="0">
                <a:ln w="0"/>
                <a:effectLst>
                  <a:outerShdw blurRad="38100" dist="19050" dir="2700000" algn="tl" rotWithShape="0">
                    <a:schemeClr val="dk1">
                      <a:alpha val="40000"/>
                    </a:schemeClr>
                  </a:outerShdw>
                </a:effectLst>
              </a:rPr>
              <a:t>ANALYSIS </a:t>
            </a:r>
            <a:endParaRPr lang="en-US" sz="5000" b="1"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A4E2CCBA-4C7D-6D69-6110-D9AFE14D7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04" y="109369"/>
            <a:ext cx="752322" cy="736206"/>
          </a:xfrm>
          <a:prstGeom prst="rect">
            <a:avLst/>
          </a:prstGeom>
        </p:spPr>
      </p:pic>
      <p:sp>
        <p:nvSpPr>
          <p:cNvPr id="7" name="TextBox 6">
            <a:extLst>
              <a:ext uri="{FF2B5EF4-FFF2-40B4-BE49-F238E27FC236}">
                <a16:creationId xmlns:a16="http://schemas.microsoft.com/office/drawing/2014/main" id="{AB3472FB-DD32-EE2D-35C2-82CF65279E9F}"/>
              </a:ext>
            </a:extLst>
          </p:cNvPr>
          <p:cNvSpPr txBox="1"/>
          <p:nvPr/>
        </p:nvSpPr>
        <p:spPr>
          <a:xfrm>
            <a:off x="971606" y="477472"/>
            <a:ext cx="2595716" cy="477054"/>
          </a:xfrm>
          <a:prstGeom prst="rect">
            <a:avLst/>
          </a:prstGeom>
          <a:noFill/>
        </p:spPr>
        <p:txBody>
          <a:bodyPr wrap="square" rtlCol="0">
            <a:spAutoFit/>
          </a:bodyPr>
          <a:lstStyle/>
          <a:p>
            <a:pPr algn="ctr"/>
            <a:r>
              <a:rPr lang="en-US" sz="2500" dirty="0">
                <a:latin typeface="Calibri" panose="020F0502020204030204" pitchFamily="34" charset="0"/>
                <a:cs typeface="Calibri" panose="020F0502020204030204" pitchFamily="34" charset="0"/>
              </a:rPr>
              <a:t>AtliQ Technologies</a:t>
            </a:r>
            <a:endParaRPr lang="en-IN" sz="2500" dirty="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A8C5066D-0558-559E-89CB-D29FF3F93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100" y="199731"/>
            <a:ext cx="890296" cy="890296"/>
          </a:xfrm>
          <a:prstGeom prst="rect">
            <a:avLst/>
          </a:prstGeom>
        </p:spPr>
      </p:pic>
      <p:sp>
        <p:nvSpPr>
          <p:cNvPr id="16" name="TextBox 15">
            <a:extLst>
              <a:ext uri="{FF2B5EF4-FFF2-40B4-BE49-F238E27FC236}">
                <a16:creationId xmlns:a16="http://schemas.microsoft.com/office/drawing/2014/main" id="{EC4DEE93-4013-C58F-54D5-1DEED9CB00DF}"/>
              </a:ext>
            </a:extLst>
          </p:cNvPr>
          <p:cNvSpPr txBox="1"/>
          <p:nvPr/>
        </p:nvSpPr>
        <p:spPr>
          <a:xfrm>
            <a:off x="7287342" y="3421648"/>
            <a:ext cx="2595716" cy="477054"/>
          </a:xfrm>
          <a:prstGeom prst="rect">
            <a:avLst/>
          </a:prstGeom>
          <a:noFill/>
        </p:spPr>
        <p:txBody>
          <a:bodyPr wrap="square" rtlCol="0">
            <a:spAutoFit/>
          </a:bodyPr>
          <a:lstStyle/>
          <a:p>
            <a:pPr algn="ctr"/>
            <a:r>
              <a:rPr lang="en-US" sz="2500" dirty="0">
                <a:latin typeface="Calibri" panose="020F0502020204030204" pitchFamily="34" charset="0"/>
                <a:cs typeface="Calibri" panose="020F0502020204030204" pitchFamily="34" charset="0"/>
              </a:rPr>
              <a:t>IMPACT OF 5G</a:t>
            </a:r>
            <a:endParaRPr lang="en-IN" sz="2500"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9AA4A976-F382-1BA5-4B5B-64D876F955C5}"/>
              </a:ext>
            </a:extLst>
          </p:cNvPr>
          <p:cNvSpPr txBox="1"/>
          <p:nvPr/>
        </p:nvSpPr>
        <p:spPr>
          <a:xfrm>
            <a:off x="4429509" y="4750743"/>
            <a:ext cx="3332982"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Presented by : Sachin Savkare</a:t>
            </a:r>
            <a:endParaRPr lang="en-IN" sz="2000" dirty="0">
              <a:latin typeface="Calibri" panose="020F0502020204030204" pitchFamily="34" charset="0"/>
              <a:cs typeface="Calibri" panose="020F0502020204030204" pitchFamily="34" charset="0"/>
            </a:endParaRPr>
          </a:p>
        </p:txBody>
      </p:sp>
      <p:sp>
        <p:nvSpPr>
          <p:cNvPr id="18" name="Rectangle 1">
            <a:extLst>
              <a:ext uri="{FF2B5EF4-FFF2-40B4-BE49-F238E27FC236}">
                <a16:creationId xmlns:a16="http://schemas.microsoft.com/office/drawing/2014/main" id="{CC6F1418-1D62-C3CD-CC61-AC234BA4CE0D}"/>
              </a:ext>
            </a:extLst>
          </p:cNvPr>
          <p:cNvSpPr>
            <a:spLocks noChangeArrowheads="1"/>
          </p:cNvSpPr>
          <p:nvPr/>
        </p:nvSpPr>
        <p:spPr bwMode="auto">
          <a:xfrm>
            <a:off x="1432319" y="6380528"/>
            <a:ext cx="9327362" cy="55399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i="0" u="none" strike="noStrike" cap="none" normalizeH="0" baseline="0" dirty="0">
                <a:ln>
                  <a:noFill/>
                </a:ln>
                <a:solidFill>
                  <a:schemeClr val="tx1">
                    <a:alpha val="50000"/>
                  </a:schemeClr>
                </a:solidFill>
                <a:effectLst/>
                <a:latin typeface="Calibri" panose="020F0502020204030204" pitchFamily="34" charset="0"/>
                <a:cs typeface="Calibri" panose="020F0502020204030204" pitchFamily="34" charset="0"/>
              </a:rPr>
              <a:t>This presentation was developed during the Data Analytics Internship at AtliQ Technologies, facilitated by Codebasics.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i="0" u="none" strike="noStrike" cap="none" normalizeH="0" baseline="0" dirty="0">
              <a:ln>
                <a:noFill/>
              </a:ln>
              <a:solidFill>
                <a:schemeClr val="tx1">
                  <a:alpha val="5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3979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171DB-3238-16D1-A57E-1AB53AD4DA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460BE1-BC61-9B43-3A83-B8BE07D21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76" y="251698"/>
            <a:ext cx="6446397" cy="3177301"/>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A7C7087-F527-7022-AF8A-C5840BF5CD65}"/>
              </a:ext>
            </a:extLst>
          </p:cNvPr>
          <p:cNvSpPr txBox="1"/>
          <p:nvPr/>
        </p:nvSpPr>
        <p:spPr>
          <a:xfrm>
            <a:off x="2212286" y="3502114"/>
            <a:ext cx="2527776" cy="276999"/>
          </a:xfrm>
          <a:prstGeom prst="rect">
            <a:avLst/>
          </a:prstGeom>
          <a:noFill/>
          <a:ln>
            <a:noFill/>
          </a:ln>
        </p:spPr>
        <p:txBody>
          <a:bodyPr wrap="square" rtlCol="0">
            <a:spAutoFit/>
          </a:bodyPr>
          <a:lstStyle/>
          <a:p>
            <a:pPr algn="ctr"/>
            <a:r>
              <a:rPr lang="en-US" sz="1200" dirty="0">
                <a:latin typeface="Calibri" panose="020F0502020204030204" pitchFamily="34" charset="0"/>
                <a:cs typeface="Calibri" panose="020F0502020204030204" pitchFamily="34" charset="0"/>
              </a:rPr>
              <a:t>Active Users : Before 5G vs After 5G</a:t>
            </a:r>
            <a:endParaRPr lang="en-IN" sz="1200" dirty="0">
              <a:latin typeface="Calibri" panose="020F0502020204030204" pitchFamily="34" charset="0"/>
              <a:cs typeface="Calibri" panose="020F0502020204030204" pitchFamily="34" charset="0"/>
            </a:endParaRPr>
          </a:p>
        </p:txBody>
      </p:sp>
      <p:sp>
        <p:nvSpPr>
          <p:cNvPr id="7" name="Rectangle 1">
            <a:extLst>
              <a:ext uri="{FF2B5EF4-FFF2-40B4-BE49-F238E27FC236}">
                <a16:creationId xmlns:a16="http://schemas.microsoft.com/office/drawing/2014/main" id="{730D522F-8F78-0F8B-6CCD-A98451E03E31}"/>
              </a:ext>
            </a:extLst>
          </p:cNvPr>
          <p:cNvSpPr>
            <a:spLocks noChangeArrowheads="1"/>
          </p:cNvSpPr>
          <p:nvPr/>
        </p:nvSpPr>
        <p:spPr bwMode="auto">
          <a:xfrm>
            <a:off x="6973932" y="1079659"/>
            <a:ext cx="4746119" cy="213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Indicates post-5G </a:t>
            </a:r>
            <a:r>
              <a:rPr kumimoji="0" lang="en-US" altLang="en-US" sz="1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drop in engagement and user satisfaction</a:t>
            </a:r>
            <a:endParaRPr kumimoji="0" lang="en-US" altLang="en-US" sz="1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High drop in </a:t>
            </a:r>
            <a:r>
              <a:rPr kumimoji="0" lang="en-US" altLang="en-US" sz="1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Tier-1 cities</a:t>
            </a:r>
            <a:r>
              <a:rPr kumimoji="0" lang="en-US" altLang="en-US" sz="1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could impact </a:t>
            </a:r>
            <a:r>
              <a:rPr kumimoji="0" lang="en-US" altLang="en-US" sz="1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ARPU and retention</a:t>
            </a:r>
            <a:endParaRPr kumimoji="0" lang="en-US" altLang="en-US" sz="1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Only </a:t>
            </a:r>
            <a:r>
              <a:rPr kumimoji="0" lang="en-US" altLang="en-US" sz="15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Chennai</a:t>
            </a:r>
            <a:r>
              <a:rPr kumimoji="0" lang="en-US" altLang="en-US" sz="15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showed a marginal increase (+0.35%) in active users</a:t>
            </a:r>
          </a:p>
        </p:txBody>
      </p:sp>
      <p:sp>
        <p:nvSpPr>
          <p:cNvPr id="12" name="TextBox 11">
            <a:extLst>
              <a:ext uri="{FF2B5EF4-FFF2-40B4-BE49-F238E27FC236}">
                <a16:creationId xmlns:a16="http://schemas.microsoft.com/office/drawing/2014/main" id="{342DD066-ACEB-9A97-7786-8AE2002F4F5B}"/>
              </a:ext>
            </a:extLst>
          </p:cNvPr>
          <p:cNvSpPr txBox="1"/>
          <p:nvPr/>
        </p:nvSpPr>
        <p:spPr>
          <a:xfrm>
            <a:off x="7120674" y="525661"/>
            <a:ext cx="3265796" cy="553998"/>
          </a:xfrm>
          <a:prstGeom prst="rect">
            <a:avLst/>
          </a:prstGeom>
          <a:noFill/>
          <a:ln>
            <a:noFill/>
          </a:ln>
        </p:spPr>
        <p:txBody>
          <a:bodyPr wrap="square" rtlCol="0">
            <a:spAutoFit/>
          </a:bodyPr>
          <a:lstStyle/>
          <a:p>
            <a:pPr algn="ctr"/>
            <a:r>
              <a:rPr lang="en-US" sz="3000" b="1" dirty="0">
                <a:solidFill>
                  <a:schemeClr val="tx1">
                    <a:alpha val="50000"/>
                  </a:schemeClr>
                </a:solidFill>
                <a:latin typeface="Calibri" panose="020F0502020204030204" pitchFamily="34" charset="0"/>
                <a:cs typeface="Calibri" panose="020F0502020204030204" pitchFamily="34" charset="0"/>
              </a:rPr>
              <a:t>Business Concerns</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810E4875-55F4-DC6E-356C-2F9FB6181548}"/>
              </a:ext>
            </a:extLst>
          </p:cNvPr>
          <p:cNvSpPr txBox="1"/>
          <p:nvPr/>
        </p:nvSpPr>
        <p:spPr>
          <a:xfrm>
            <a:off x="252976" y="4635415"/>
            <a:ext cx="6271199" cy="14415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Conduct </a:t>
            </a:r>
            <a:r>
              <a:rPr lang="en-IN" sz="1500" b="1" dirty="0">
                <a:latin typeface="Calibri" panose="020F0502020204030204" pitchFamily="34" charset="0"/>
                <a:cs typeface="Calibri" panose="020F0502020204030204" pitchFamily="34" charset="0"/>
              </a:rPr>
              <a:t>user sentiment surveys</a:t>
            </a:r>
            <a:r>
              <a:rPr lang="en-IN" sz="1500" dirty="0">
                <a:latin typeface="Calibri" panose="020F0502020204030204" pitchFamily="34" charset="0"/>
                <a:cs typeface="Calibri" panose="020F0502020204030204" pitchFamily="34" charset="0"/>
              </a:rPr>
              <a:t> in top-declining cities</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Perform </a:t>
            </a:r>
            <a:r>
              <a:rPr lang="en-IN" sz="1500" b="1" dirty="0">
                <a:latin typeface="Calibri" panose="020F0502020204030204" pitchFamily="34" charset="0"/>
                <a:cs typeface="Calibri" panose="020F0502020204030204" pitchFamily="34" charset="0"/>
              </a:rPr>
              <a:t>5G network quality audits</a:t>
            </a:r>
            <a:r>
              <a:rPr lang="en-IN" sz="1500" dirty="0">
                <a:latin typeface="Calibri" panose="020F0502020204030204" pitchFamily="34" charset="0"/>
                <a:cs typeface="Calibri" panose="020F0502020204030204" pitchFamily="34" charset="0"/>
              </a:rPr>
              <a:t> in cities like Delhi and Pune</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Launch </a:t>
            </a:r>
            <a:r>
              <a:rPr lang="en-IN" sz="1500" b="1" dirty="0">
                <a:latin typeface="Calibri" panose="020F0502020204030204" pitchFamily="34" charset="0"/>
                <a:cs typeface="Calibri" panose="020F0502020204030204" pitchFamily="34" charset="0"/>
              </a:rPr>
              <a:t>targeted retention campaigns</a:t>
            </a:r>
            <a:r>
              <a:rPr lang="en-IN" sz="1500" dirty="0">
                <a:latin typeface="Calibri" panose="020F0502020204030204" pitchFamily="34" charset="0"/>
                <a:cs typeface="Calibri" panose="020F0502020204030204" pitchFamily="34" charset="0"/>
              </a:rPr>
              <a:t> with improved offers or benefits</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Study Chennai’s approach</a:t>
            </a:r>
            <a:r>
              <a:rPr lang="en-IN" sz="1500" dirty="0">
                <a:latin typeface="Calibri" panose="020F0502020204030204" pitchFamily="34" charset="0"/>
                <a:cs typeface="Calibri" panose="020F0502020204030204" pitchFamily="34" charset="0"/>
              </a:rPr>
              <a:t> for replication in underperforming markets</a:t>
            </a:r>
          </a:p>
        </p:txBody>
      </p:sp>
      <p:sp>
        <p:nvSpPr>
          <p:cNvPr id="20" name="TextBox 19">
            <a:extLst>
              <a:ext uri="{FF2B5EF4-FFF2-40B4-BE49-F238E27FC236}">
                <a16:creationId xmlns:a16="http://schemas.microsoft.com/office/drawing/2014/main" id="{6B0700A2-4019-98DE-A1DC-D45D9D5CACDF}"/>
              </a:ext>
            </a:extLst>
          </p:cNvPr>
          <p:cNvSpPr txBox="1"/>
          <p:nvPr/>
        </p:nvSpPr>
        <p:spPr>
          <a:xfrm>
            <a:off x="252976" y="4081417"/>
            <a:ext cx="3265796" cy="553998"/>
          </a:xfrm>
          <a:prstGeom prst="rect">
            <a:avLst/>
          </a:prstGeom>
          <a:noFill/>
          <a:ln>
            <a:noFill/>
          </a:ln>
        </p:spPr>
        <p:txBody>
          <a:bodyPr wrap="square" rtlCol="0">
            <a:spAutoFit/>
          </a:bodyPr>
          <a:lstStyle/>
          <a:p>
            <a:pPr algn="ctr"/>
            <a:r>
              <a:rPr lang="en-US" sz="3000" b="1" dirty="0">
                <a:solidFill>
                  <a:schemeClr val="tx1">
                    <a:alpha val="50000"/>
                  </a:schemeClr>
                </a:solidFill>
                <a:latin typeface="Calibri" panose="020F0502020204030204" pitchFamily="34" charset="0"/>
                <a:cs typeface="Calibri" panose="020F0502020204030204" pitchFamily="34" charset="0"/>
              </a:rPr>
              <a:t>Recommendations</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4940D03C-9597-16B2-60C0-17935A3C8C29}"/>
              </a:ext>
            </a:extLst>
          </p:cNvPr>
          <p:cNvSpPr txBox="1"/>
          <p:nvPr/>
        </p:nvSpPr>
        <p:spPr>
          <a:xfrm>
            <a:off x="6973932" y="3502114"/>
            <a:ext cx="3686969" cy="2595711"/>
          </a:xfrm>
          <a:prstGeom prst="rect">
            <a:avLst/>
          </a:prstGeom>
          <a:noFill/>
        </p:spPr>
        <p:txBody>
          <a:bodyPr wrap="square">
            <a:spAutoFit/>
          </a:bodyPr>
          <a:lstStyle/>
          <a:p>
            <a:pPr>
              <a:lnSpc>
                <a:spcPct val="150000"/>
              </a:lnSpc>
            </a:pPr>
            <a:r>
              <a:rPr lang="en-IN" sz="1500" dirty="0">
                <a:latin typeface="Calibri" panose="020F0502020204030204" pitchFamily="34" charset="0"/>
                <a:cs typeface="Calibri" panose="020F0502020204030204" pitchFamily="34" charset="0"/>
              </a:rPr>
              <a:t>Major cities with highest decline:</a:t>
            </a:r>
          </a:p>
          <a:p>
            <a:pPr>
              <a:lnSpc>
                <a:spcPct val="150000"/>
              </a:lnSpc>
            </a:pPr>
            <a:endParaRPr lang="en-IN" sz="5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Ahmedabad</a:t>
            </a:r>
            <a:r>
              <a:rPr lang="en-IN" sz="1500" dirty="0">
                <a:latin typeface="Calibri" panose="020F0502020204030204" pitchFamily="34" charset="0"/>
                <a:cs typeface="Calibri" panose="020F0502020204030204" pitchFamily="34" charset="0"/>
              </a:rPr>
              <a:t> -18.93% (T2)</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Pune</a:t>
            </a:r>
            <a:r>
              <a:rPr lang="en-IN" sz="1500" dirty="0">
                <a:latin typeface="Calibri" panose="020F0502020204030204" pitchFamily="34" charset="0"/>
                <a:cs typeface="Calibri" panose="020F0502020204030204" pitchFamily="34" charset="0"/>
              </a:rPr>
              <a:t> -18.06% (T2)</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Delhi</a:t>
            </a:r>
            <a:r>
              <a:rPr lang="en-IN" sz="1500" dirty="0">
                <a:latin typeface="Calibri" panose="020F0502020204030204" pitchFamily="34" charset="0"/>
                <a:cs typeface="Calibri" panose="020F0502020204030204" pitchFamily="34" charset="0"/>
              </a:rPr>
              <a:t> -17.63%  (T1)</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Patna</a:t>
            </a:r>
            <a:r>
              <a:rPr lang="en-IN" sz="1500" dirty="0">
                <a:latin typeface="Calibri" panose="020F0502020204030204" pitchFamily="34" charset="0"/>
                <a:cs typeface="Calibri" panose="020F0502020204030204" pitchFamily="34" charset="0"/>
              </a:rPr>
              <a:t> -16.11%  (T3)</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Mumbai</a:t>
            </a:r>
            <a:r>
              <a:rPr lang="en-IN" sz="1500" dirty="0">
                <a:latin typeface="Calibri" panose="020F0502020204030204" pitchFamily="34" charset="0"/>
                <a:cs typeface="Calibri" panose="020F0502020204030204" pitchFamily="34" charset="0"/>
              </a:rPr>
              <a:t> -14.35%  (T1)</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Bangalore</a:t>
            </a:r>
            <a:r>
              <a:rPr lang="en-IN" sz="1500" dirty="0">
                <a:latin typeface="Calibri" panose="020F0502020204030204" pitchFamily="34" charset="0"/>
                <a:cs typeface="Calibri" panose="020F0502020204030204" pitchFamily="34" charset="0"/>
              </a:rPr>
              <a:t> -13.94% (T1)</a:t>
            </a:r>
          </a:p>
        </p:txBody>
      </p:sp>
      <p:sp>
        <p:nvSpPr>
          <p:cNvPr id="2" name="Rectangle 1">
            <a:extLst>
              <a:ext uri="{FF2B5EF4-FFF2-40B4-BE49-F238E27FC236}">
                <a16:creationId xmlns:a16="http://schemas.microsoft.com/office/drawing/2014/main" id="{6E45509A-98FF-6A64-CA59-EA8B87D336E1}"/>
              </a:ext>
            </a:extLst>
          </p:cNvPr>
          <p:cNvSpPr/>
          <p:nvPr/>
        </p:nvSpPr>
        <p:spPr>
          <a:xfrm>
            <a:off x="4546600" y="251696"/>
            <a:ext cx="2152773" cy="3170239"/>
          </a:xfrm>
          <a:prstGeom prst="rect">
            <a:avLst/>
          </a:prstGeom>
          <a:solidFill>
            <a:srgbClr val="FF00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 name="Rectangle 3">
            <a:extLst>
              <a:ext uri="{FF2B5EF4-FFF2-40B4-BE49-F238E27FC236}">
                <a16:creationId xmlns:a16="http://schemas.microsoft.com/office/drawing/2014/main" id="{E439B3D1-A305-9E64-434C-C72D98DFD7D3}"/>
              </a:ext>
            </a:extLst>
          </p:cNvPr>
          <p:cNvSpPr/>
          <p:nvPr/>
        </p:nvSpPr>
        <p:spPr>
          <a:xfrm>
            <a:off x="2423161" y="251699"/>
            <a:ext cx="2123440" cy="3170237"/>
          </a:xfrm>
          <a:prstGeom prst="rect">
            <a:avLst/>
          </a:prstGeom>
          <a:solidFill>
            <a:srgbClr val="00B0F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2C97876B-672E-6DF2-9AF6-FF2826213C66}"/>
              </a:ext>
            </a:extLst>
          </p:cNvPr>
          <p:cNvSpPr/>
          <p:nvPr/>
        </p:nvSpPr>
        <p:spPr>
          <a:xfrm>
            <a:off x="252975" y="249047"/>
            <a:ext cx="2170185" cy="3175535"/>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2402858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8090E-6236-344D-B55A-E94BD144F85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1B563DE-FF01-E8F7-5883-33AE9BC7F134}"/>
              </a:ext>
            </a:extLst>
          </p:cNvPr>
          <p:cNvSpPr txBox="1"/>
          <p:nvPr/>
        </p:nvSpPr>
        <p:spPr>
          <a:xfrm>
            <a:off x="2095202" y="3577896"/>
            <a:ext cx="3005783" cy="276999"/>
          </a:xfrm>
          <a:prstGeom prst="rect">
            <a:avLst/>
          </a:prstGeom>
          <a:noFill/>
          <a:ln>
            <a:noFill/>
          </a:ln>
        </p:spPr>
        <p:txBody>
          <a:bodyPr wrap="square" rtlCol="0">
            <a:spAutoFit/>
          </a:bodyPr>
          <a:lstStyle/>
          <a:p>
            <a:pPr algn="ctr"/>
            <a:r>
              <a:rPr lang="en-US" sz="1200" dirty="0">
                <a:latin typeface="Calibri" panose="020F0502020204030204" pitchFamily="34" charset="0"/>
                <a:cs typeface="Calibri" panose="020F0502020204030204" pitchFamily="34" charset="0"/>
              </a:rPr>
              <a:t>Un-Subscribed Users : Before 5G vs After 5G</a:t>
            </a:r>
            <a:endParaRPr lang="en-IN" sz="1200" dirty="0">
              <a:latin typeface="Calibri" panose="020F0502020204030204" pitchFamily="34" charset="0"/>
              <a:cs typeface="Calibri" panose="020F0502020204030204" pitchFamily="34" charset="0"/>
            </a:endParaRPr>
          </a:p>
        </p:txBody>
      </p:sp>
      <p:sp>
        <p:nvSpPr>
          <p:cNvPr id="7" name="Rectangle 1">
            <a:extLst>
              <a:ext uri="{FF2B5EF4-FFF2-40B4-BE49-F238E27FC236}">
                <a16:creationId xmlns:a16="http://schemas.microsoft.com/office/drawing/2014/main" id="{5D6758D0-BFFE-8FEC-6035-25A47231FE2A}"/>
              </a:ext>
            </a:extLst>
          </p:cNvPr>
          <p:cNvSpPr>
            <a:spLocks noChangeArrowheads="1"/>
          </p:cNvSpPr>
          <p:nvPr/>
        </p:nvSpPr>
        <p:spPr bwMode="auto">
          <a:xfrm>
            <a:off x="6973932" y="1106424"/>
            <a:ext cx="4746119" cy="213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IN" sz="1500" dirty="0">
                <a:latin typeface="Calibri" panose="020F0502020204030204" pitchFamily="34" charset="0"/>
                <a:cs typeface="Calibri" panose="020F0502020204030204" pitchFamily="34" charset="0"/>
              </a:rPr>
              <a:t>Suggests </a:t>
            </a:r>
            <a:r>
              <a:rPr lang="en-IN" sz="1500" b="1" dirty="0">
                <a:latin typeface="Calibri" panose="020F0502020204030204" pitchFamily="34" charset="0"/>
                <a:cs typeface="Calibri" panose="020F0502020204030204" pitchFamily="34" charset="0"/>
              </a:rPr>
              <a:t>customer dissatisfaction or unmet 5G expectations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IN" sz="1500" dirty="0">
                <a:latin typeface="Calibri" panose="020F0502020204030204" pitchFamily="34" charset="0"/>
                <a:cs typeface="Calibri" panose="020F0502020204030204" pitchFamily="34" charset="0"/>
              </a:rPr>
              <a:t>Massive churn in </a:t>
            </a:r>
            <a:r>
              <a:rPr lang="en-IN" sz="1500" b="1" dirty="0">
                <a:latin typeface="Calibri" panose="020F0502020204030204" pitchFamily="34" charset="0"/>
                <a:cs typeface="Calibri" panose="020F0502020204030204" pitchFamily="34" charset="0"/>
              </a:rPr>
              <a:t>Tier-2 cities</a:t>
            </a:r>
            <a:r>
              <a:rPr lang="en-IN" sz="1500" dirty="0">
                <a:latin typeface="Calibri" panose="020F0502020204030204" pitchFamily="34" charset="0"/>
                <a:cs typeface="Calibri" panose="020F0502020204030204" pitchFamily="34" charset="0"/>
              </a:rPr>
              <a:t> highlights gaps in onboarding or value delivery</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IN" sz="1500" b="1" dirty="0">
                <a:latin typeface="Calibri" panose="020F0502020204030204" pitchFamily="34" charset="0"/>
                <a:cs typeface="Calibri" panose="020F0502020204030204" pitchFamily="34" charset="0"/>
              </a:rPr>
              <a:t>Mumbai</a:t>
            </a:r>
            <a:r>
              <a:rPr lang="en-IN" sz="1500" dirty="0">
                <a:latin typeface="Calibri" panose="020F0502020204030204" pitchFamily="34" charset="0"/>
                <a:cs typeface="Calibri" panose="020F0502020204030204" pitchFamily="34" charset="0"/>
              </a:rPr>
              <a:t> was the only city with reduced churn (-12.63%), indicating successful transition</a:t>
            </a:r>
            <a:endParaRPr lang="en-IN" sz="15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64E23623-8851-F721-E7F9-9135AA644935}"/>
              </a:ext>
            </a:extLst>
          </p:cNvPr>
          <p:cNvSpPr txBox="1"/>
          <p:nvPr/>
        </p:nvSpPr>
        <p:spPr>
          <a:xfrm>
            <a:off x="7120674" y="525661"/>
            <a:ext cx="3265796" cy="553998"/>
          </a:xfrm>
          <a:prstGeom prst="rect">
            <a:avLst/>
          </a:prstGeom>
          <a:noFill/>
          <a:ln>
            <a:noFill/>
          </a:ln>
        </p:spPr>
        <p:txBody>
          <a:bodyPr wrap="square" rtlCol="0">
            <a:spAutoFit/>
          </a:bodyPr>
          <a:lstStyle/>
          <a:p>
            <a:pPr algn="ctr"/>
            <a:r>
              <a:rPr lang="en-US" sz="3000" b="1" dirty="0">
                <a:solidFill>
                  <a:schemeClr val="tx1">
                    <a:alpha val="50000"/>
                  </a:schemeClr>
                </a:solidFill>
                <a:latin typeface="Calibri" panose="020F0502020204030204" pitchFamily="34" charset="0"/>
                <a:cs typeface="Calibri" panose="020F0502020204030204" pitchFamily="34" charset="0"/>
              </a:rPr>
              <a:t>Business Concerns</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019C3681-58BB-DBB5-B527-6F3FFE31EA82}"/>
              </a:ext>
            </a:extLst>
          </p:cNvPr>
          <p:cNvSpPr txBox="1"/>
          <p:nvPr/>
        </p:nvSpPr>
        <p:spPr>
          <a:xfrm>
            <a:off x="252976" y="4635415"/>
            <a:ext cx="6271199" cy="14415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Run </a:t>
            </a:r>
            <a:r>
              <a:rPr lang="en-IN" sz="1500" b="1" dirty="0">
                <a:latin typeface="Calibri" panose="020F0502020204030204" pitchFamily="34" charset="0"/>
                <a:cs typeface="Calibri" panose="020F0502020204030204" pitchFamily="34" charset="0"/>
              </a:rPr>
              <a:t>exit/churn diagnostics</a:t>
            </a:r>
            <a:r>
              <a:rPr lang="en-IN" sz="1500" dirty="0">
                <a:latin typeface="Calibri" panose="020F0502020204030204" pitchFamily="34" charset="0"/>
                <a:cs typeface="Calibri" panose="020F0502020204030204" pitchFamily="34" charset="0"/>
              </a:rPr>
              <a:t> to identify key pain points</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Launch </a:t>
            </a:r>
            <a:r>
              <a:rPr lang="en-IN" sz="1500" b="1" dirty="0">
                <a:latin typeface="Calibri" panose="020F0502020204030204" pitchFamily="34" charset="0"/>
                <a:cs typeface="Calibri" panose="020F0502020204030204" pitchFamily="34" charset="0"/>
              </a:rPr>
              <a:t>win-back campaigns</a:t>
            </a:r>
            <a:r>
              <a:rPr lang="en-IN" sz="1500" dirty="0">
                <a:latin typeface="Calibri" panose="020F0502020204030204" pitchFamily="34" charset="0"/>
                <a:cs typeface="Calibri" panose="020F0502020204030204" pitchFamily="34" charset="0"/>
              </a:rPr>
              <a:t> with targeted messaging and incentives</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Focus on </a:t>
            </a:r>
            <a:r>
              <a:rPr lang="en-IN" sz="1500" b="1" dirty="0">
                <a:latin typeface="Calibri" panose="020F0502020204030204" pitchFamily="34" charset="0"/>
                <a:cs typeface="Calibri" panose="020F0502020204030204" pitchFamily="34" charset="0"/>
              </a:rPr>
              <a:t>value communication and customer education</a:t>
            </a:r>
            <a:r>
              <a:rPr lang="en-IN" sz="1500" dirty="0">
                <a:latin typeface="Calibri" panose="020F0502020204030204" pitchFamily="34" charset="0"/>
                <a:cs typeface="Calibri" panose="020F0502020204030204" pitchFamily="34" charset="0"/>
              </a:rPr>
              <a:t> in Tier-2 cities</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Analyse </a:t>
            </a:r>
            <a:r>
              <a:rPr lang="en-IN" sz="1500" b="1" dirty="0">
                <a:latin typeface="Calibri" panose="020F0502020204030204" pitchFamily="34" charset="0"/>
                <a:cs typeface="Calibri" panose="020F0502020204030204" pitchFamily="34" charset="0"/>
              </a:rPr>
              <a:t>Mumbai’s success</a:t>
            </a:r>
            <a:r>
              <a:rPr lang="en-IN" sz="1500" dirty="0">
                <a:latin typeface="Calibri" panose="020F0502020204030204" pitchFamily="34" charset="0"/>
                <a:cs typeface="Calibri" panose="020F0502020204030204" pitchFamily="34" charset="0"/>
              </a:rPr>
              <a:t> to derive scalable retention strategies</a:t>
            </a:r>
          </a:p>
        </p:txBody>
      </p:sp>
      <p:sp>
        <p:nvSpPr>
          <p:cNvPr id="20" name="TextBox 19">
            <a:extLst>
              <a:ext uri="{FF2B5EF4-FFF2-40B4-BE49-F238E27FC236}">
                <a16:creationId xmlns:a16="http://schemas.microsoft.com/office/drawing/2014/main" id="{C3E99EAE-728E-8D59-2FC1-D69E7D132DA7}"/>
              </a:ext>
            </a:extLst>
          </p:cNvPr>
          <p:cNvSpPr txBox="1"/>
          <p:nvPr/>
        </p:nvSpPr>
        <p:spPr>
          <a:xfrm>
            <a:off x="252976" y="4081417"/>
            <a:ext cx="3265796" cy="553998"/>
          </a:xfrm>
          <a:prstGeom prst="rect">
            <a:avLst/>
          </a:prstGeom>
          <a:noFill/>
          <a:ln>
            <a:noFill/>
          </a:ln>
        </p:spPr>
        <p:txBody>
          <a:bodyPr wrap="square" rtlCol="0">
            <a:spAutoFit/>
          </a:bodyPr>
          <a:lstStyle/>
          <a:p>
            <a:pPr algn="ctr"/>
            <a:r>
              <a:rPr lang="en-US" sz="3000" b="1" dirty="0">
                <a:solidFill>
                  <a:schemeClr val="tx1">
                    <a:alpha val="50000"/>
                  </a:schemeClr>
                </a:solidFill>
                <a:latin typeface="Calibri" panose="020F0502020204030204" pitchFamily="34" charset="0"/>
                <a:cs typeface="Calibri" panose="020F0502020204030204" pitchFamily="34" charset="0"/>
              </a:rPr>
              <a:t>Recommendations</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9C817D59-E5E9-6CDD-ECD9-0BB40C5F149D}"/>
              </a:ext>
            </a:extLst>
          </p:cNvPr>
          <p:cNvSpPr txBox="1"/>
          <p:nvPr/>
        </p:nvSpPr>
        <p:spPr>
          <a:xfrm>
            <a:off x="6973932" y="3854895"/>
            <a:ext cx="3686969" cy="2249462"/>
          </a:xfrm>
          <a:prstGeom prst="rect">
            <a:avLst/>
          </a:prstGeom>
          <a:noFill/>
        </p:spPr>
        <p:txBody>
          <a:bodyPr wrap="square">
            <a:spAutoFit/>
          </a:bodyPr>
          <a:lstStyle/>
          <a:p>
            <a:pPr>
              <a:lnSpc>
                <a:spcPct val="150000"/>
              </a:lnSpc>
            </a:pPr>
            <a:r>
              <a:rPr lang="en-IN" sz="1500" dirty="0">
                <a:latin typeface="Calibri" panose="020F0502020204030204" pitchFamily="34" charset="0"/>
                <a:cs typeface="Calibri" panose="020F0502020204030204" pitchFamily="34" charset="0"/>
              </a:rPr>
              <a:t>Cities with highest surge in churn:</a:t>
            </a:r>
          </a:p>
          <a:p>
            <a:pPr>
              <a:lnSpc>
                <a:spcPct val="150000"/>
              </a:lnSpc>
            </a:pPr>
            <a:endParaRPr lang="en-IN" sz="5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Lucknow</a:t>
            </a:r>
            <a:r>
              <a:rPr lang="en-IN" sz="1500" dirty="0">
                <a:latin typeface="Calibri" panose="020F0502020204030204" pitchFamily="34" charset="0"/>
                <a:cs typeface="Calibri" panose="020F0502020204030204" pitchFamily="34" charset="0"/>
              </a:rPr>
              <a:t>  77.91% (T2)</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Jaipur</a:t>
            </a:r>
            <a:r>
              <a:rPr lang="en-IN" sz="1500" dirty="0">
                <a:latin typeface="Calibri" panose="020F0502020204030204" pitchFamily="34" charset="0"/>
                <a:cs typeface="Calibri" panose="020F0502020204030204" pitchFamily="34" charset="0"/>
              </a:rPr>
              <a:t>  52.47 (T2)</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Pune</a:t>
            </a:r>
            <a:r>
              <a:rPr lang="en-IN" sz="1500" dirty="0">
                <a:latin typeface="Calibri" panose="020F0502020204030204" pitchFamily="34" charset="0"/>
                <a:cs typeface="Calibri" panose="020F0502020204030204" pitchFamily="34" charset="0"/>
              </a:rPr>
              <a:t>  55.30%  (T2)</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Chennai</a:t>
            </a:r>
            <a:r>
              <a:rPr lang="en-IN" sz="1500" dirty="0">
                <a:latin typeface="Calibri" panose="020F0502020204030204" pitchFamily="34" charset="0"/>
                <a:cs typeface="Calibri" panose="020F0502020204030204" pitchFamily="34" charset="0"/>
              </a:rPr>
              <a:t>  36.94%  (T1)</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Hyderabad</a:t>
            </a:r>
            <a:r>
              <a:rPr lang="en-IN" sz="1500" dirty="0">
                <a:latin typeface="Calibri" panose="020F0502020204030204" pitchFamily="34" charset="0"/>
                <a:cs typeface="Calibri" panose="020F0502020204030204" pitchFamily="34" charset="0"/>
              </a:rPr>
              <a:t>   38.08%  (T2)</a:t>
            </a:r>
          </a:p>
        </p:txBody>
      </p:sp>
      <p:pic>
        <p:nvPicPr>
          <p:cNvPr id="4" name="Picture 3">
            <a:extLst>
              <a:ext uri="{FF2B5EF4-FFF2-40B4-BE49-F238E27FC236}">
                <a16:creationId xmlns:a16="http://schemas.microsoft.com/office/drawing/2014/main" id="{45101F44-4545-DC81-2D14-3DC2C4346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76" y="237048"/>
            <a:ext cx="6446397" cy="3265066"/>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A84D8507-C8E8-0984-4F3C-9E04DD81D12A}"/>
              </a:ext>
            </a:extLst>
          </p:cNvPr>
          <p:cNvSpPr/>
          <p:nvPr/>
        </p:nvSpPr>
        <p:spPr>
          <a:xfrm>
            <a:off x="4546600" y="237048"/>
            <a:ext cx="2152773" cy="3265066"/>
          </a:xfrm>
          <a:prstGeom prst="rect">
            <a:avLst/>
          </a:prstGeom>
          <a:solidFill>
            <a:srgbClr val="FF00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3" name="Rectangle 2">
            <a:extLst>
              <a:ext uri="{FF2B5EF4-FFF2-40B4-BE49-F238E27FC236}">
                <a16:creationId xmlns:a16="http://schemas.microsoft.com/office/drawing/2014/main" id="{FF8B8D1C-0894-FA27-12FC-192F82D9EA98}"/>
              </a:ext>
            </a:extLst>
          </p:cNvPr>
          <p:cNvSpPr/>
          <p:nvPr/>
        </p:nvSpPr>
        <p:spPr>
          <a:xfrm>
            <a:off x="2423161" y="237049"/>
            <a:ext cx="2123440" cy="3265066"/>
          </a:xfrm>
          <a:prstGeom prst="rect">
            <a:avLst/>
          </a:prstGeom>
          <a:solidFill>
            <a:srgbClr val="00B0F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392ECD97-306F-8E56-D22A-7F359C6911B9}"/>
              </a:ext>
            </a:extLst>
          </p:cNvPr>
          <p:cNvSpPr/>
          <p:nvPr/>
        </p:nvSpPr>
        <p:spPr>
          <a:xfrm>
            <a:off x="252975" y="237047"/>
            <a:ext cx="2170185" cy="3265067"/>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191569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92052-FB0A-B88B-AE27-1D85A593108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ED7EFF9-2C2F-0F54-E45A-2D59606AFD34}"/>
              </a:ext>
            </a:extLst>
          </p:cNvPr>
          <p:cNvSpPr txBox="1"/>
          <p:nvPr/>
        </p:nvSpPr>
        <p:spPr>
          <a:xfrm>
            <a:off x="188604" y="194835"/>
            <a:ext cx="3171216" cy="477054"/>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PROBLEM STATEMENT</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17EA988-A0C6-6E57-4A25-5D746600961E}"/>
              </a:ext>
            </a:extLst>
          </p:cNvPr>
          <p:cNvSpPr txBox="1"/>
          <p:nvPr/>
        </p:nvSpPr>
        <p:spPr>
          <a:xfrm>
            <a:off x="667384" y="806201"/>
            <a:ext cx="6755971" cy="707886"/>
          </a:xfrm>
          <a:prstGeom prst="rect">
            <a:avLst/>
          </a:prstGeom>
          <a:noFill/>
          <a:ln>
            <a:noFill/>
          </a:ln>
        </p:spPr>
        <p:txBody>
          <a:bodyPr wrap="square" rtlCol="0">
            <a:spAutoFit/>
          </a:bodyPr>
          <a:lstStyle/>
          <a:p>
            <a:pPr algn="ctr"/>
            <a:r>
              <a:rPr lang="en-US" sz="2000" dirty="0">
                <a:latin typeface="Calibri" panose="020F0502020204030204" pitchFamily="34" charset="0"/>
                <a:cs typeface="Calibri" panose="020F0502020204030204" pitchFamily="34" charset="0"/>
              </a:rPr>
              <a:t>After the 5G launch , which plans are performing well in terms of revenue ? Which plans are not performing well ? </a:t>
            </a:r>
            <a:endParaRPr lang="en-IN" sz="2000" dirty="0">
              <a:latin typeface="Calibri" panose="020F0502020204030204" pitchFamily="34" charset="0"/>
              <a:cs typeface="Calibri" panose="020F0502020204030204" pitchFamily="34" charset="0"/>
            </a:endParaRPr>
          </a:p>
        </p:txBody>
      </p:sp>
      <p:sp>
        <p:nvSpPr>
          <p:cNvPr id="14" name="Arrow: Pentagon 13">
            <a:extLst>
              <a:ext uri="{FF2B5EF4-FFF2-40B4-BE49-F238E27FC236}">
                <a16:creationId xmlns:a16="http://schemas.microsoft.com/office/drawing/2014/main" id="{B89E5287-8EDA-A59C-6E21-BF85F20B9F4C}"/>
              </a:ext>
            </a:extLst>
          </p:cNvPr>
          <p:cNvSpPr/>
          <p:nvPr/>
        </p:nvSpPr>
        <p:spPr>
          <a:xfrm rot="5400000">
            <a:off x="192732" y="949569"/>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5942C1FF-15D3-7F02-BF35-D9CF63DB4B17}"/>
              </a:ext>
            </a:extLst>
          </p:cNvPr>
          <p:cNvSpPr txBox="1"/>
          <p:nvPr/>
        </p:nvSpPr>
        <p:spPr>
          <a:xfrm>
            <a:off x="266709" y="923226"/>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3</a:t>
            </a:r>
            <a:endParaRPr lang="en-IN" sz="2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16A29D89-02B4-0A6F-6559-94C4B4E09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9" y="1906519"/>
            <a:ext cx="7322820" cy="4145280"/>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09E99C85-27BB-4439-6031-25A20A64395F}"/>
              </a:ext>
            </a:extLst>
          </p:cNvPr>
          <p:cNvSpPr/>
          <p:nvPr/>
        </p:nvSpPr>
        <p:spPr>
          <a:xfrm>
            <a:off x="445778" y="3162346"/>
            <a:ext cx="3973821" cy="1113510"/>
          </a:xfrm>
          <a:prstGeom prst="rect">
            <a:avLst/>
          </a:prstGeom>
          <a:solidFill>
            <a:srgbClr val="FF00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A9F9E861-93B5-7252-314E-306FC4ED0B75}"/>
              </a:ext>
            </a:extLst>
          </p:cNvPr>
          <p:cNvSpPr/>
          <p:nvPr/>
        </p:nvSpPr>
        <p:spPr>
          <a:xfrm>
            <a:off x="445779" y="2338109"/>
            <a:ext cx="3973821" cy="277076"/>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pic>
        <p:nvPicPr>
          <p:cNvPr id="22" name="Picture 21">
            <a:extLst>
              <a:ext uri="{FF2B5EF4-FFF2-40B4-BE49-F238E27FC236}">
                <a16:creationId xmlns:a16="http://schemas.microsoft.com/office/drawing/2014/main" id="{DC993B43-C84B-BAEA-A7FF-DA3287201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785" y="2391528"/>
            <a:ext cx="166669" cy="166669"/>
          </a:xfrm>
          <a:prstGeom prst="rect">
            <a:avLst/>
          </a:prstGeom>
        </p:spPr>
      </p:pic>
      <p:pic>
        <p:nvPicPr>
          <p:cNvPr id="23" name="Picture 22">
            <a:extLst>
              <a:ext uri="{FF2B5EF4-FFF2-40B4-BE49-F238E27FC236}">
                <a16:creationId xmlns:a16="http://schemas.microsoft.com/office/drawing/2014/main" id="{8D56790D-4D26-B0B1-CA28-7D3F09902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85" y="2969305"/>
            <a:ext cx="168493" cy="142377"/>
          </a:xfrm>
          <a:prstGeom prst="rect">
            <a:avLst/>
          </a:prstGeom>
        </p:spPr>
      </p:pic>
      <p:pic>
        <p:nvPicPr>
          <p:cNvPr id="31" name="Picture 30">
            <a:extLst>
              <a:ext uri="{FF2B5EF4-FFF2-40B4-BE49-F238E27FC236}">
                <a16:creationId xmlns:a16="http://schemas.microsoft.com/office/drawing/2014/main" id="{D35C5EFB-FB83-3FBD-FD52-CADFF2A30F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784" y="2676197"/>
            <a:ext cx="166669" cy="166669"/>
          </a:xfrm>
          <a:prstGeom prst="rect">
            <a:avLst/>
          </a:prstGeom>
        </p:spPr>
      </p:pic>
      <p:pic>
        <p:nvPicPr>
          <p:cNvPr id="32" name="Picture 31">
            <a:extLst>
              <a:ext uri="{FF2B5EF4-FFF2-40B4-BE49-F238E27FC236}">
                <a16:creationId xmlns:a16="http://schemas.microsoft.com/office/drawing/2014/main" id="{C0A0D41F-57CF-81A2-4171-F4474E354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742" y="3248957"/>
            <a:ext cx="168493" cy="142377"/>
          </a:xfrm>
          <a:prstGeom prst="rect">
            <a:avLst/>
          </a:prstGeom>
        </p:spPr>
      </p:pic>
      <p:pic>
        <p:nvPicPr>
          <p:cNvPr id="33" name="Picture 32">
            <a:extLst>
              <a:ext uri="{FF2B5EF4-FFF2-40B4-BE49-F238E27FC236}">
                <a16:creationId xmlns:a16="http://schemas.microsoft.com/office/drawing/2014/main" id="{8F6CDAAF-EA9A-8118-9BE0-A6C0765DA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84" y="3526600"/>
            <a:ext cx="168493" cy="142377"/>
          </a:xfrm>
          <a:prstGeom prst="rect">
            <a:avLst/>
          </a:prstGeom>
        </p:spPr>
      </p:pic>
      <p:pic>
        <p:nvPicPr>
          <p:cNvPr id="34" name="Picture 33">
            <a:extLst>
              <a:ext uri="{FF2B5EF4-FFF2-40B4-BE49-F238E27FC236}">
                <a16:creationId xmlns:a16="http://schemas.microsoft.com/office/drawing/2014/main" id="{67AC5C30-924B-91A4-01C1-8B8AD04DB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742" y="3802442"/>
            <a:ext cx="168493" cy="142377"/>
          </a:xfrm>
          <a:prstGeom prst="rect">
            <a:avLst/>
          </a:prstGeom>
        </p:spPr>
      </p:pic>
      <p:pic>
        <p:nvPicPr>
          <p:cNvPr id="35" name="Picture 34">
            <a:extLst>
              <a:ext uri="{FF2B5EF4-FFF2-40B4-BE49-F238E27FC236}">
                <a16:creationId xmlns:a16="http://schemas.microsoft.com/office/drawing/2014/main" id="{51560CD2-5AFF-371B-DBAE-BE6718610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742" y="4075068"/>
            <a:ext cx="168493" cy="142377"/>
          </a:xfrm>
          <a:prstGeom prst="rect">
            <a:avLst/>
          </a:prstGeom>
        </p:spPr>
      </p:pic>
      <p:pic>
        <p:nvPicPr>
          <p:cNvPr id="37" name="Picture 36">
            <a:extLst>
              <a:ext uri="{FF2B5EF4-FFF2-40B4-BE49-F238E27FC236}">
                <a16:creationId xmlns:a16="http://schemas.microsoft.com/office/drawing/2014/main" id="{749D4341-8CBE-0F03-D3B7-EEA9BA7EFF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224" y="4305472"/>
            <a:ext cx="201680" cy="201680"/>
          </a:xfrm>
          <a:prstGeom prst="rect">
            <a:avLst/>
          </a:prstGeom>
        </p:spPr>
      </p:pic>
      <p:pic>
        <p:nvPicPr>
          <p:cNvPr id="38" name="Picture 37">
            <a:extLst>
              <a:ext uri="{FF2B5EF4-FFF2-40B4-BE49-F238E27FC236}">
                <a16:creationId xmlns:a16="http://schemas.microsoft.com/office/drawing/2014/main" id="{7EC933DA-12DB-A74B-FC31-ED8CD07333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224" y="4581314"/>
            <a:ext cx="201680" cy="201680"/>
          </a:xfrm>
          <a:prstGeom prst="rect">
            <a:avLst/>
          </a:prstGeom>
        </p:spPr>
      </p:pic>
      <p:pic>
        <p:nvPicPr>
          <p:cNvPr id="39" name="Picture 38">
            <a:extLst>
              <a:ext uri="{FF2B5EF4-FFF2-40B4-BE49-F238E27FC236}">
                <a16:creationId xmlns:a16="http://schemas.microsoft.com/office/drawing/2014/main" id="{7CB9D026-1029-3C41-8621-581D25068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278" y="4862767"/>
            <a:ext cx="201680" cy="201680"/>
          </a:xfrm>
          <a:prstGeom prst="rect">
            <a:avLst/>
          </a:prstGeom>
        </p:spPr>
      </p:pic>
      <p:pic>
        <p:nvPicPr>
          <p:cNvPr id="40" name="Picture 39">
            <a:extLst>
              <a:ext uri="{FF2B5EF4-FFF2-40B4-BE49-F238E27FC236}">
                <a16:creationId xmlns:a16="http://schemas.microsoft.com/office/drawing/2014/main" id="{4A33816A-73BE-4ED5-2E54-345AEF5F22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278" y="5138609"/>
            <a:ext cx="201680" cy="201680"/>
          </a:xfrm>
          <a:prstGeom prst="rect">
            <a:avLst/>
          </a:prstGeom>
        </p:spPr>
      </p:pic>
      <p:pic>
        <p:nvPicPr>
          <p:cNvPr id="41" name="Picture 40">
            <a:extLst>
              <a:ext uri="{FF2B5EF4-FFF2-40B4-BE49-F238E27FC236}">
                <a16:creationId xmlns:a16="http://schemas.microsoft.com/office/drawing/2014/main" id="{72554BAD-8147-A134-031B-EFEB769B3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278" y="5421290"/>
            <a:ext cx="201680" cy="201680"/>
          </a:xfrm>
          <a:prstGeom prst="rect">
            <a:avLst/>
          </a:prstGeom>
        </p:spPr>
      </p:pic>
      <p:pic>
        <p:nvPicPr>
          <p:cNvPr id="42" name="Picture 41">
            <a:extLst>
              <a:ext uri="{FF2B5EF4-FFF2-40B4-BE49-F238E27FC236}">
                <a16:creationId xmlns:a16="http://schemas.microsoft.com/office/drawing/2014/main" id="{D61DC43C-E6AC-BFA0-7050-343113210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278" y="5700942"/>
            <a:ext cx="201680" cy="201680"/>
          </a:xfrm>
          <a:prstGeom prst="rect">
            <a:avLst/>
          </a:prstGeom>
        </p:spPr>
      </p:pic>
      <p:sp>
        <p:nvSpPr>
          <p:cNvPr id="43" name="Rectangle 42">
            <a:extLst>
              <a:ext uri="{FF2B5EF4-FFF2-40B4-BE49-F238E27FC236}">
                <a16:creationId xmlns:a16="http://schemas.microsoft.com/office/drawing/2014/main" id="{AAAB4E61-6298-631A-BD21-F46FDC048FEA}"/>
              </a:ext>
            </a:extLst>
          </p:cNvPr>
          <p:cNvSpPr/>
          <p:nvPr/>
        </p:nvSpPr>
        <p:spPr>
          <a:xfrm>
            <a:off x="445778" y="5100911"/>
            <a:ext cx="3973821" cy="277076"/>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26E7EC0B-D164-0C1A-97C4-58FB0D562A47}"/>
              </a:ext>
            </a:extLst>
          </p:cNvPr>
          <p:cNvSpPr/>
          <p:nvPr/>
        </p:nvSpPr>
        <p:spPr>
          <a:xfrm>
            <a:off x="445777" y="2616295"/>
            <a:ext cx="3973821" cy="277077"/>
          </a:xfrm>
          <a:prstGeom prst="rect">
            <a:avLst/>
          </a:prstGeom>
          <a:solidFill>
            <a:srgbClr val="FFFF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5" name="TextBox 44">
            <a:extLst>
              <a:ext uri="{FF2B5EF4-FFF2-40B4-BE49-F238E27FC236}">
                <a16:creationId xmlns:a16="http://schemas.microsoft.com/office/drawing/2014/main" id="{4F48EE46-1D76-18D6-1E56-33C78F2422E4}"/>
              </a:ext>
            </a:extLst>
          </p:cNvPr>
          <p:cNvSpPr txBox="1"/>
          <p:nvPr/>
        </p:nvSpPr>
        <p:spPr>
          <a:xfrm>
            <a:off x="7870199" y="1965216"/>
            <a:ext cx="2134200"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Key Observations</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A99C7B2E-1F1C-2A9A-D0B7-2751FD72951B}"/>
              </a:ext>
            </a:extLst>
          </p:cNvPr>
          <p:cNvSpPr txBox="1"/>
          <p:nvPr/>
        </p:nvSpPr>
        <p:spPr>
          <a:xfrm>
            <a:off x="7962239" y="2391528"/>
            <a:ext cx="4084320" cy="1786258"/>
          </a:xfrm>
          <a:prstGeom prst="rect">
            <a:avLst/>
          </a:prstGeom>
          <a:noFill/>
        </p:spPr>
        <p:txBody>
          <a:bodyPr wrap="square">
            <a:spAutoFit/>
          </a:bodyPr>
          <a:lstStyle/>
          <a:p>
            <a:pPr>
              <a:lnSpc>
                <a:spcPct val="150000"/>
              </a:lnSpc>
            </a:pPr>
            <a:r>
              <a:rPr lang="en-IN" sz="1500" dirty="0">
                <a:latin typeface="Calibri" panose="020F0502020204030204" pitchFamily="34" charset="0"/>
                <a:cs typeface="Calibri" panose="020F0502020204030204" pitchFamily="34" charset="0"/>
              </a:rPr>
              <a:t>📈 Top Performing Plans: P1, P11, P12</a:t>
            </a:r>
            <a:br>
              <a:rPr lang="en-IN" sz="1500" dirty="0">
                <a:latin typeface="Calibri" panose="020F0502020204030204" pitchFamily="34" charset="0"/>
                <a:cs typeface="Calibri" panose="020F0502020204030204" pitchFamily="34" charset="0"/>
              </a:rPr>
            </a:br>
            <a:r>
              <a:rPr lang="en-IN" sz="1500" dirty="0">
                <a:latin typeface="Calibri" panose="020F0502020204030204" pitchFamily="34" charset="0"/>
                <a:cs typeface="Calibri" panose="020F0502020204030204" pitchFamily="34" charset="0"/>
              </a:rPr>
              <a:t>🟡 Stable Plan: P2</a:t>
            </a:r>
            <a:br>
              <a:rPr lang="en-IN" sz="1500" dirty="0">
                <a:latin typeface="Calibri" panose="020F0502020204030204" pitchFamily="34" charset="0"/>
                <a:cs typeface="Calibri" panose="020F0502020204030204" pitchFamily="34" charset="0"/>
              </a:rPr>
            </a:br>
            <a:r>
              <a:rPr lang="en-IN" sz="1500" dirty="0">
                <a:latin typeface="Calibri" panose="020F0502020204030204" pitchFamily="34" charset="0"/>
                <a:cs typeface="Calibri" panose="020F0502020204030204" pitchFamily="34" charset="0"/>
              </a:rPr>
              <a:t>🔻 Declining Plans: P3, P4, P5, P6, P7</a:t>
            </a:r>
            <a:br>
              <a:rPr lang="en-IN" sz="1500" dirty="0">
                <a:latin typeface="Calibri" panose="020F0502020204030204" pitchFamily="34" charset="0"/>
                <a:cs typeface="Calibri" panose="020F0502020204030204" pitchFamily="34" charset="0"/>
              </a:rPr>
            </a:br>
            <a:r>
              <a:rPr lang="en-IN" sz="1500" dirty="0">
                <a:latin typeface="Calibri" panose="020F0502020204030204" pitchFamily="34" charset="0"/>
                <a:cs typeface="Calibri" panose="020F0502020204030204" pitchFamily="34" charset="0"/>
              </a:rPr>
              <a:t>❌ Discontinued After 5G Launch: P8, P9, P10</a:t>
            </a:r>
            <a:br>
              <a:rPr lang="en-IN" sz="1500" dirty="0">
                <a:latin typeface="Calibri" panose="020F0502020204030204" pitchFamily="34" charset="0"/>
                <a:cs typeface="Calibri" panose="020F0502020204030204" pitchFamily="34" charset="0"/>
              </a:rPr>
            </a:br>
            <a:r>
              <a:rPr lang="en-IN" sz="1500" dirty="0">
                <a:latin typeface="Calibri" panose="020F0502020204030204" pitchFamily="34" charset="0"/>
                <a:cs typeface="Calibri" panose="020F0502020204030204" pitchFamily="34" charset="0"/>
              </a:rPr>
              <a:t>🆕 New Plans Launched Post 5G: P11, P12, P13</a:t>
            </a:r>
          </a:p>
        </p:txBody>
      </p:sp>
    </p:spTree>
    <p:extLst>
      <p:ext uri="{BB962C8B-B14F-4D97-AF65-F5344CB8AC3E}">
        <p14:creationId xmlns:p14="http://schemas.microsoft.com/office/powerpoint/2010/main" val="3382501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42F6CF-F6F1-8027-2FB7-68102C1ABE7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1AA18B8-716E-C68B-FC30-0AEC431234B7}"/>
              </a:ext>
            </a:extLst>
          </p:cNvPr>
          <p:cNvSpPr/>
          <p:nvPr/>
        </p:nvSpPr>
        <p:spPr>
          <a:xfrm>
            <a:off x="20320" y="0"/>
            <a:ext cx="6057900" cy="6858000"/>
          </a:xfrm>
          <a:prstGeom prst="rect">
            <a:avLst/>
          </a:prstGeom>
          <a:solidFill>
            <a:srgbClr val="00B050">
              <a:alpha val="5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86EE4DC6-F19A-967C-A761-7E2ECF8ABA4B}"/>
              </a:ext>
            </a:extLst>
          </p:cNvPr>
          <p:cNvSpPr/>
          <p:nvPr/>
        </p:nvSpPr>
        <p:spPr>
          <a:xfrm>
            <a:off x="6057900" y="0"/>
            <a:ext cx="6134100" cy="2682240"/>
          </a:xfrm>
          <a:prstGeom prst="rect">
            <a:avLst/>
          </a:prstGeom>
          <a:solidFill>
            <a:srgbClr val="FFFF00">
              <a:alpha val="35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63" name="Rectangle 62">
            <a:extLst>
              <a:ext uri="{FF2B5EF4-FFF2-40B4-BE49-F238E27FC236}">
                <a16:creationId xmlns:a16="http://schemas.microsoft.com/office/drawing/2014/main" id="{BDE5FDA8-39DB-66DB-E667-1ADB2D737A74}"/>
              </a:ext>
            </a:extLst>
          </p:cNvPr>
          <p:cNvSpPr/>
          <p:nvPr/>
        </p:nvSpPr>
        <p:spPr>
          <a:xfrm>
            <a:off x="6056630" y="2682239"/>
            <a:ext cx="6135370" cy="4175761"/>
          </a:xfrm>
          <a:prstGeom prst="rect">
            <a:avLst/>
          </a:prstGeom>
          <a:solidFill>
            <a:srgbClr val="FF0000">
              <a:alpha val="4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6" name="TextBox 15">
            <a:extLst>
              <a:ext uri="{FF2B5EF4-FFF2-40B4-BE49-F238E27FC236}">
                <a16:creationId xmlns:a16="http://schemas.microsoft.com/office/drawing/2014/main" id="{DE79D696-5F98-5955-995C-1521B4C660F4}"/>
              </a:ext>
            </a:extLst>
          </p:cNvPr>
          <p:cNvSpPr txBox="1"/>
          <p:nvPr/>
        </p:nvSpPr>
        <p:spPr>
          <a:xfrm>
            <a:off x="6085840" y="175697"/>
            <a:ext cx="2956560"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Stable or Neutral Performer</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87CC015-6D6D-3FE0-A1F3-E559E0C2D6EA}"/>
              </a:ext>
            </a:extLst>
          </p:cNvPr>
          <p:cNvSpPr txBox="1"/>
          <p:nvPr/>
        </p:nvSpPr>
        <p:spPr>
          <a:xfrm>
            <a:off x="27940" y="175697"/>
            <a:ext cx="2401561"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High Performing Plans</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F7AE596-63E6-5A1E-7D13-2D7E4336346B}"/>
              </a:ext>
            </a:extLst>
          </p:cNvPr>
          <p:cNvSpPr txBox="1"/>
          <p:nvPr/>
        </p:nvSpPr>
        <p:spPr>
          <a:xfrm>
            <a:off x="132080" y="545029"/>
            <a:ext cx="6035040" cy="5049716"/>
          </a:xfrm>
          <a:prstGeom prst="rect">
            <a:avLst/>
          </a:prstGeom>
          <a:noFill/>
        </p:spPr>
        <p:txBody>
          <a:bodyPr wrap="square">
            <a:spAutoFit/>
          </a:bodyPr>
          <a:lstStyle/>
          <a:p>
            <a:pPr>
              <a:lnSpc>
                <a:spcPct val="150000"/>
              </a:lnSpc>
            </a:pPr>
            <a:r>
              <a:rPr lang="en-IN" sz="1200" b="1" dirty="0">
                <a:latin typeface="Calibri" panose="020F0502020204030204" pitchFamily="34" charset="0"/>
                <a:cs typeface="Calibri" panose="020F0502020204030204" pitchFamily="34" charset="0"/>
              </a:rPr>
              <a:t>P1 – Smart Recharge Pack  (2GB /Day  Combo for 3 Months)</a:t>
            </a: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Revenue increased from 1812.70M to 2386.60M</a:t>
            </a: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Long validity and 2GB/day makes it highly attractive for 5G users.</a:t>
            </a:r>
          </a:p>
          <a:p>
            <a:pPr marL="171450" indent="-171450">
              <a:lnSpc>
                <a:spcPct val="150000"/>
              </a:lnSpc>
              <a:buFont typeface="Arial" panose="020B0604020202020204" pitchFamily="34" charset="0"/>
              <a:buChar char="•"/>
            </a:pPr>
            <a:endParaRPr lang="en-IN" sz="1200" dirty="0">
              <a:latin typeface="Calibri" panose="020F0502020204030204" pitchFamily="34" charset="0"/>
              <a:cs typeface="Calibri" panose="020F0502020204030204" pitchFamily="34" charset="0"/>
            </a:endParaRPr>
          </a:p>
          <a:p>
            <a:pPr>
              <a:lnSpc>
                <a:spcPct val="150000"/>
              </a:lnSpc>
            </a:pPr>
            <a:r>
              <a:rPr lang="en-IN" sz="1200" b="1" dirty="0">
                <a:latin typeface="Calibri" panose="020F0502020204030204" pitchFamily="34" charset="0"/>
                <a:cs typeface="Calibri" panose="020F0502020204030204" pitchFamily="34" charset="0"/>
              </a:rPr>
              <a:t>P11 – Ultra Fast Mega Pack</a:t>
            </a:r>
            <a:r>
              <a:rPr lang="en-IN" sz="1200" dirty="0">
                <a:latin typeface="Calibri" panose="020F0502020204030204" pitchFamily="34" charset="0"/>
                <a:cs typeface="Calibri" panose="020F0502020204030204" pitchFamily="34" charset="0"/>
              </a:rPr>
              <a:t> </a:t>
            </a:r>
            <a:r>
              <a:rPr lang="en-IN" sz="1200" i="1" dirty="0">
                <a:latin typeface="Calibri" panose="020F0502020204030204" pitchFamily="34" charset="0"/>
                <a:cs typeface="Calibri" panose="020F0502020204030204" pitchFamily="34" charset="0"/>
              </a:rPr>
              <a:t>(New Plan) </a:t>
            </a:r>
            <a:r>
              <a:rPr lang="en-IN" sz="1200" dirty="0">
                <a:latin typeface="Calibri" panose="020F0502020204030204" pitchFamily="34" charset="0"/>
                <a:cs typeface="Calibri" panose="020F0502020204030204" pitchFamily="34" charset="0"/>
              </a:rPr>
              <a:t>(3GB/Day Combo for 80 Days)</a:t>
            </a:r>
            <a:endParaRPr lang="en-IN" sz="1200" i="1"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Revenue after 5G: 1859.50M</a:t>
            </a: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Strong 3GB/day offer meets heavy usage needs – gamers, streamers, professionals.</a:t>
            </a:r>
          </a:p>
          <a:p>
            <a:pPr marL="171450" indent="-171450">
              <a:lnSpc>
                <a:spcPct val="150000"/>
              </a:lnSpc>
              <a:buFont typeface="Arial" panose="020B0604020202020204" pitchFamily="34" charset="0"/>
              <a:buChar char="•"/>
            </a:pPr>
            <a:endParaRPr lang="en-IN" sz="1200" dirty="0">
              <a:latin typeface="Calibri" panose="020F0502020204030204" pitchFamily="34" charset="0"/>
              <a:cs typeface="Calibri" panose="020F0502020204030204" pitchFamily="34" charset="0"/>
            </a:endParaRPr>
          </a:p>
          <a:p>
            <a:pPr>
              <a:lnSpc>
                <a:spcPct val="150000"/>
              </a:lnSpc>
            </a:pPr>
            <a:r>
              <a:rPr lang="en-IN" sz="1200" b="1" dirty="0">
                <a:latin typeface="Calibri" panose="020F0502020204030204" pitchFamily="34" charset="0"/>
                <a:cs typeface="Calibri" panose="020F0502020204030204" pitchFamily="34" charset="0"/>
              </a:rPr>
              <a:t>P12 – Ultra Duo Data Pack</a:t>
            </a:r>
            <a:r>
              <a:rPr lang="en-IN" sz="1200" dirty="0">
                <a:latin typeface="Calibri" panose="020F0502020204030204" pitchFamily="34" charset="0"/>
                <a:cs typeface="Calibri" panose="020F0502020204030204" pitchFamily="34" charset="0"/>
              </a:rPr>
              <a:t> </a:t>
            </a:r>
            <a:r>
              <a:rPr lang="en-IN" sz="1200" i="1" dirty="0">
                <a:latin typeface="Calibri" panose="020F0502020204030204" pitchFamily="34" charset="0"/>
                <a:cs typeface="Calibri" panose="020F0502020204030204" pitchFamily="34" charset="0"/>
              </a:rPr>
              <a:t>(New Plan) </a:t>
            </a:r>
            <a:r>
              <a:rPr lang="en-IN" sz="1200" dirty="0">
                <a:latin typeface="Calibri" panose="020F0502020204030204" pitchFamily="34" charset="0"/>
                <a:cs typeface="Calibri" panose="020F0502020204030204" pitchFamily="34" charset="0"/>
              </a:rPr>
              <a:t>(1.8GB /Day combo for 55 Days)</a:t>
            </a:r>
            <a:endParaRPr lang="en-IN" sz="1200" i="1"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Revenue after 5G: 1161.30M</a:t>
            </a: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Balanced daily data for moderate users; strong adoption.</a:t>
            </a:r>
          </a:p>
          <a:p>
            <a:pPr>
              <a:lnSpc>
                <a:spcPct val="150000"/>
              </a:lnSpc>
            </a:pPr>
            <a:endParaRPr lang="en-IN" sz="1200" dirty="0">
              <a:latin typeface="Calibri" panose="020F0502020204030204" pitchFamily="34" charset="0"/>
              <a:cs typeface="Calibri" panose="020F0502020204030204" pitchFamily="34" charset="0"/>
            </a:endParaRPr>
          </a:p>
          <a:p>
            <a:pPr>
              <a:lnSpc>
                <a:spcPct val="150000"/>
              </a:lnSpc>
            </a:pPr>
            <a:endParaRPr lang="en-IN" sz="1200" dirty="0">
              <a:latin typeface="Calibri" panose="020F0502020204030204" pitchFamily="34" charset="0"/>
              <a:cs typeface="Calibri" panose="020F0502020204030204" pitchFamily="34" charset="0"/>
            </a:endParaRPr>
          </a:p>
          <a:p>
            <a:pPr>
              <a:lnSpc>
                <a:spcPct val="150000"/>
              </a:lnSpc>
            </a:pPr>
            <a:endParaRPr lang="en-IN" sz="12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Continue investing in marketing.</a:t>
            </a: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Highlight 5G benefits and speed.</a:t>
            </a: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Offer bundles with OTT/gaming apps.</a:t>
            </a:r>
          </a:p>
        </p:txBody>
      </p:sp>
      <p:sp>
        <p:nvSpPr>
          <p:cNvPr id="19" name="TextBox 18">
            <a:extLst>
              <a:ext uri="{FF2B5EF4-FFF2-40B4-BE49-F238E27FC236}">
                <a16:creationId xmlns:a16="http://schemas.microsoft.com/office/drawing/2014/main" id="{90BA43EB-00E1-EC00-36C2-4C0A9EC5290A}"/>
              </a:ext>
            </a:extLst>
          </p:cNvPr>
          <p:cNvSpPr txBox="1"/>
          <p:nvPr/>
        </p:nvSpPr>
        <p:spPr>
          <a:xfrm>
            <a:off x="6167120" y="540633"/>
            <a:ext cx="5816600" cy="2002728"/>
          </a:xfrm>
          <a:prstGeom prst="rect">
            <a:avLst/>
          </a:prstGeom>
          <a:noFill/>
        </p:spPr>
        <p:txBody>
          <a:bodyPr wrap="square">
            <a:spAutoFit/>
          </a:bodyPr>
          <a:lstStyle/>
          <a:p>
            <a:pPr>
              <a:lnSpc>
                <a:spcPct val="150000"/>
              </a:lnSpc>
            </a:pPr>
            <a:r>
              <a:rPr lang="en-IN" sz="1200" b="1" dirty="0">
                <a:latin typeface="Calibri" panose="020F0502020204030204" pitchFamily="34" charset="0"/>
                <a:cs typeface="Calibri" panose="020F0502020204030204" pitchFamily="34" charset="0"/>
              </a:rPr>
              <a:t>P2 – Super Saviour Pack </a:t>
            </a:r>
            <a:r>
              <a:rPr lang="en-IN" sz="1200" dirty="0">
                <a:latin typeface="Calibri" panose="020F0502020204030204" pitchFamily="34" charset="0"/>
                <a:cs typeface="Calibri" panose="020F0502020204030204" pitchFamily="34" charset="0"/>
              </a:rPr>
              <a:t>(1.5 GB /Day Combo for 56 Days)</a:t>
            </a: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Revenue almost unchanged: 1488.00M → 1487.30M</a:t>
            </a: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Indicates a loyal user base but no growth.</a:t>
            </a:r>
          </a:p>
          <a:p>
            <a:pPr>
              <a:lnSpc>
                <a:spcPct val="150000"/>
              </a:lnSpc>
            </a:pPr>
            <a:endParaRPr lang="en-IN" sz="1200" b="1" dirty="0">
              <a:latin typeface="Calibri" panose="020F0502020204030204" pitchFamily="34" charset="0"/>
              <a:cs typeface="Calibri" panose="020F0502020204030204" pitchFamily="34" charset="0"/>
            </a:endParaRPr>
          </a:p>
          <a:p>
            <a:pPr>
              <a:lnSpc>
                <a:spcPct val="150000"/>
              </a:lnSpc>
            </a:pPr>
            <a:endParaRPr lang="en-IN" sz="1200" b="1"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Refresh the offering with bundled perks (e.g., streaming, weekend boost).</a:t>
            </a:r>
          </a:p>
          <a:p>
            <a:pPr marL="742950" lvl="1" indent="-2857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Monitor closely for churn signals.</a:t>
            </a:r>
          </a:p>
        </p:txBody>
      </p:sp>
      <p:sp>
        <p:nvSpPr>
          <p:cNvPr id="20" name="TextBox 19">
            <a:extLst>
              <a:ext uri="{FF2B5EF4-FFF2-40B4-BE49-F238E27FC236}">
                <a16:creationId xmlns:a16="http://schemas.microsoft.com/office/drawing/2014/main" id="{7A86BB8E-281F-A2CA-445B-61284821894A}"/>
              </a:ext>
            </a:extLst>
          </p:cNvPr>
          <p:cNvSpPr txBox="1"/>
          <p:nvPr/>
        </p:nvSpPr>
        <p:spPr>
          <a:xfrm>
            <a:off x="6162040" y="1631949"/>
            <a:ext cx="2103120" cy="369332"/>
          </a:xfrm>
          <a:prstGeom prst="rect">
            <a:avLst/>
          </a:prstGeom>
          <a:noFill/>
          <a:ln>
            <a:noFill/>
          </a:ln>
        </p:spPr>
        <p:txBody>
          <a:bodyPr wrap="square" rtlCol="0">
            <a:spAutoFit/>
          </a:bodyPr>
          <a:lstStyle/>
          <a:p>
            <a:r>
              <a:rPr lang="en-US" b="1" dirty="0">
                <a:solidFill>
                  <a:schemeClr val="tx1">
                    <a:alpha val="50000"/>
                  </a:schemeClr>
                </a:solidFill>
                <a:latin typeface="Calibri" panose="020F0502020204030204" pitchFamily="34" charset="0"/>
                <a:cs typeface="Calibri" panose="020F0502020204030204" pitchFamily="34" charset="0"/>
              </a:rPr>
              <a:t>Recommendation</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1EB806C3-19F8-AFB2-93B7-14154A3D7F4F}"/>
              </a:ext>
            </a:extLst>
          </p:cNvPr>
          <p:cNvSpPr txBox="1"/>
          <p:nvPr/>
        </p:nvSpPr>
        <p:spPr>
          <a:xfrm>
            <a:off x="6162040" y="3115649"/>
            <a:ext cx="6101080" cy="3572388"/>
          </a:xfrm>
          <a:prstGeom prst="rect">
            <a:avLst/>
          </a:prstGeom>
          <a:noFill/>
        </p:spPr>
        <p:txBody>
          <a:bodyPr wrap="square">
            <a:spAutoFit/>
          </a:bodyPr>
          <a:lstStyle/>
          <a:p>
            <a:pPr>
              <a:lnSpc>
                <a:spcPct val="150000"/>
              </a:lnSpc>
              <a:buNone/>
            </a:pPr>
            <a:r>
              <a:rPr lang="en-IN" sz="1200" dirty="0">
                <a:latin typeface="Calibri" panose="020F0502020204030204" pitchFamily="34" charset="0"/>
                <a:cs typeface="Calibri" panose="020F0502020204030204" pitchFamily="34" charset="0"/>
              </a:rPr>
              <a:t>P3 – Elite Saver Pack: </a:t>
            </a:r>
            <a:r>
              <a:rPr lang="en-IN" sz="1200" dirty="0">
                <a:solidFill>
                  <a:srgbClr val="FFC000"/>
                </a:solidFill>
                <a:latin typeface="Calibri" panose="020F0502020204030204" pitchFamily="34" charset="0"/>
                <a:cs typeface="Calibri" panose="020F0502020204030204" pitchFamily="34" charset="0"/>
              </a:rPr>
              <a:t>-23.2M  </a:t>
            </a:r>
            <a:r>
              <a:rPr lang="en-IN" sz="1200" u="sng" dirty="0">
                <a:latin typeface="Calibri" panose="020F0502020204030204" pitchFamily="34" charset="0"/>
                <a:cs typeface="Calibri" panose="020F0502020204030204" pitchFamily="34" charset="0"/>
              </a:rPr>
              <a:t>(1GB/Day Valid 28 Days)</a:t>
            </a:r>
            <a:br>
              <a:rPr lang="en-IN" sz="1200" dirty="0">
                <a:latin typeface="Calibri" panose="020F0502020204030204" pitchFamily="34" charset="0"/>
                <a:cs typeface="Calibri" panose="020F0502020204030204" pitchFamily="34" charset="0"/>
              </a:rPr>
            </a:br>
            <a:r>
              <a:rPr lang="en-IN" sz="1200" dirty="0">
                <a:latin typeface="Calibri" panose="020F0502020204030204" pitchFamily="34" charset="0"/>
                <a:cs typeface="Calibri" panose="020F0502020204030204" pitchFamily="34" charset="0"/>
              </a:rPr>
              <a:t>P4 – Mini Data Saver Pack: </a:t>
            </a:r>
            <a:r>
              <a:rPr lang="en-IN" sz="1200" dirty="0">
                <a:solidFill>
                  <a:srgbClr val="FFC000"/>
                </a:solidFill>
                <a:latin typeface="Calibri" panose="020F0502020204030204" pitchFamily="34" charset="0"/>
                <a:cs typeface="Calibri" panose="020F0502020204030204" pitchFamily="34" charset="0"/>
              </a:rPr>
              <a:t>-198.6M </a:t>
            </a:r>
            <a:r>
              <a:rPr lang="en-IN" sz="1200" u="sng" dirty="0">
                <a:latin typeface="Calibri" panose="020F0502020204030204" pitchFamily="34" charset="0"/>
                <a:cs typeface="Calibri" panose="020F0502020204030204" pitchFamily="34" charset="0"/>
              </a:rPr>
              <a:t>(500 MB /Day Valid 20 Days)</a:t>
            </a:r>
            <a:br>
              <a:rPr lang="en-IN" sz="1200" dirty="0">
                <a:latin typeface="Calibri" panose="020F0502020204030204" pitchFamily="34" charset="0"/>
                <a:cs typeface="Calibri" panose="020F0502020204030204" pitchFamily="34" charset="0"/>
              </a:rPr>
            </a:br>
            <a:r>
              <a:rPr lang="en-IN" sz="1200" dirty="0">
                <a:latin typeface="Calibri" panose="020F0502020204030204" pitchFamily="34" charset="0"/>
                <a:cs typeface="Calibri" panose="020F0502020204030204" pitchFamily="34" charset="0"/>
              </a:rPr>
              <a:t>P5 – Rs. 99 </a:t>
            </a:r>
            <a:r>
              <a:rPr lang="en-IN" sz="1200" dirty="0" err="1">
                <a:latin typeface="Calibri" panose="020F0502020204030204" pitchFamily="34" charset="0"/>
                <a:cs typeface="Calibri" panose="020F0502020204030204" pitchFamily="34" charset="0"/>
              </a:rPr>
              <a:t>Talktime</a:t>
            </a:r>
            <a:r>
              <a:rPr lang="en-IN" sz="1200" dirty="0">
                <a:latin typeface="Calibri" panose="020F0502020204030204" pitchFamily="34" charset="0"/>
                <a:cs typeface="Calibri" panose="020F0502020204030204" pitchFamily="34" charset="0"/>
              </a:rPr>
              <a:t> Pack: </a:t>
            </a:r>
            <a:r>
              <a:rPr lang="en-IN" sz="1200" dirty="0">
                <a:solidFill>
                  <a:srgbClr val="FFC000"/>
                </a:solidFill>
                <a:latin typeface="Calibri" panose="020F0502020204030204" pitchFamily="34" charset="0"/>
                <a:cs typeface="Calibri" panose="020F0502020204030204" pitchFamily="34" charset="0"/>
              </a:rPr>
              <a:t>-353.1M  </a:t>
            </a:r>
          </a:p>
          <a:p>
            <a:pPr>
              <a:lnSpc>
                <a:spcPct val="150000"/>
              </a:lnSpc>
              <a:buNone/>
            </a:pPr>
            <a:r>
              <a:rPr lang="en-IN" sz="1200" dirty="0">
                <a:latin typeface="Calibri" panose="020F0502020204030204" pitchFamily="34" charset="0"/>
                <a:cs typeface="Calibri" panose="020F0502020204030204" pitchFamily="34" charset="0"/>
              </a:rPr>
              <a:t>P6 – </a:t>
            </a:r>
            <a:r>
              <a:rPr lang="en-IN" sz="1200" dirty="0" err="1">
                <a:latin typeface="Calibri" panose="020F0502020204030204" pitchFamily="34" charset="0"/>
                <a:cs typeface="Calibri" panose="020F0502020204030204" pitchFamily="34" charset="0"/>
              </a:rPr>
              <a:t>Xtream</a:t>
            </a:r>
            <a:r>
              <a:rPr lang="en-IN" sz="1200" dirty="0">
                <a:latin typeface="Calibri" panose="020F0502020204030204" pitchFamily="34" charset="0"/>
                <a:cs typeface="Calibri" panose="020F0502020204030204" pitchFamily="34" charset="0"/>
              </a:rPr>
              <a:t> Mobile Data: </a:t>
            </a:r>
            <a:r>
              <a:rPr lang="en-IN" sz="1200" dirty="0">
                <a:solidFill>
                  <a:srgbClr val="FFC000"/>
                </a:solidFill>
                <a:latin typeface="Calibri" panose="020F0502020204030204" pitchFamily="34" charset="0"/>
                <a:cs typeface="Calibri" panose="020F0502020204030204" pitchFamily="34" charset="0"/>
              </a:rPr>
              <a:t>-254.5M </a:t>
            </a:r>
            <a:r>
              <a:rPr lang="en-IN" sz="1200" u="sng" dirty="0">
                <a:latin typeface="Calibri" panose="020F0502020204030204" pitchFamily="34" charset="0"/>
                <a:cs typeface="Calibri" panose="020F0502020204030204" pitchFamily="34" charset="0"/>
              </a:rPr>
              <a:t>(15GB Data 28 Days)</a:t>
            </a:r>
            <a:br>
              <a:rPr lang="en-IN" sz="1200" dirty="0">
                <a:latin typeface="Calibri" panose="020F0502020204030204" pitchFamily="34" charset="0"/>
                <a:cs typeface="Calibri" panose="020F0502020204030204" pitchFamily="34" charset="0"/>
              </a:rPr>
            </a:br>
            <a:r>
              <a:rPr lang="en-IN" sz="1200" dirty="0">
                <a:latin typeface="Calibri" panose="020F0502020204030204" pitchFamily="34" charset="0"/>
                <a:cs typeface="Calibri" panose="020F0502020204030204" pitchFamily="34" charset="0"/>
              </a:rPr>
              <a:t>P7 – 25 GB Combo Pack: </a:t>
            </a:r>
            <a:r>
              <a:rPr lang="en-IN" sz="1200" dirty="0">
                <a:solidFill>
                  <a:srgbClr val="FFC000"/>
                </a:solidFill>
                <a:latin typeface="Calibri" panose="020F0502020204030204" pitchFamily="34" charset="0"/>
                <a:cs typeface="Calibri" panose="020F0502020204030204" pitchFamily="34" charset="0"/>
              </a:rPr>
              <a:t>-426.9M</a:t>
            </a:r>
          </a:p>
          <a:p>
            <a:pPr>
              <a:lnSpc>
                <a:spcPct val="150000"/>
              </a:lnSpc>
              <a:buNone/>
            </a:pPr>
            <a:endParaRPr lang="en-IN" sz="500" dirty="0">
              <a:latin typeface="Calibri" panose="020F0502020204030204" pitchFamily="34" charset="0"/>
              <a:cs typeface="Calibri" panose="020F0502020204030204" pitchFamily="34" charset="0"/>
            </a:endParaRPr>
          </a:p>
          <a:p>
            <a:pPr>
              <a:lnSpc>
                <a:spcPct val="150000"/>
              </a:lnSpc>
              <a:buNone/>
            </a:pPr>
            <a:endParaRPr lang="en-IN" sz="1200" b="1" dirty="0">
              <a:latin typeface="Calibri" panose="020F0502020204030204" pitchFamily="34" charset="0"/>
              <a:cs typeface="Calibri" panose="020F0502020204030204" pitchFamily="34" charset="0"/>
            </a:endParaRPr>
          </a:p>
          <a:p>
            <a:pPr>
              <a:lnSpc>
                <a:spcPct val="150000"/>
              </a:lnSpc>
              <a:buNone/>
            </a:pPr>
            <a:endParaRPr lang="en-IN" sz="500" dirty="0">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Users shifting to high-data, long-validity, or 5G-optimized plans.</a:t>
            </a:r>
          </a:p>
          <a:p>
            <a:pPr>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Outdated structures (low MB/day, 3G/4G packs) no longer appealing.</a:t>
            </a:r>
          </a:p>
          <a:p>
            <a:pPr>
              <a:lnSpc>
                <a:spcPct val="150000"/>
              </a:lnSpc>
              <a:buNone/>
            </a:pPr>
            <a:endParaRPr lang="en-IN" sz="1200" dirty="0">
              <a:latin typeface="Calibri" panose="020F0502020204030204" pitchFamily="34" charset="0"/>
              <a:cs typeface="Calibri" panose="020F0502020204030204" pitchFamily="34" charset="0"/>
            </a:endParaRPr>
          </a:p>
          <a:p>
            <a:pPr>
              <a:lnSpc>
                <a:spcPct val="150000"/>
              </a:lnSpc>
              <a:buNone/>
            </a:pPr>
            <a:endParaRPr lang="en-IN" sz="500" dirty="0">
              <a:latin typeface="Calibri" panose="020F0502020204030204" pitchFamily="34" charset="0"/>
              <a:cs typeface="Calibri" panose="020F0502020204030204" pitchFamily="34" charset="0"/>
            </a:endParaRPr>
          </a:p>
          <a:p>
            <a:pPr>
              <a:lnSpc>
                <a:spcPct val="150000"/>
              </a:lnSpc>
              <a:buNone/>
            </a:pPr>
            <a:endParaRPr lang="en-IN" sz="500" dirty="0">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Revamp or retire these plans.</a:t>
            </a:r>
          </a:p>
          <a:p>
            <a:pPr>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Introduce modern equivalents with daily data and 5G compatibility.</a:t>
            </a:r>
          </a:p>
        </p:txBody>
      </p:sp>
      <p:sp>
        <p:nvSpPr>
          <p:cNvPr id="5" name="TextBox 4">
            <a:extLst>
              <a:ext uri="{FF2B5EF4-FFF2-40B4-BE49-F238E27FC236}">
                <a16:creationId xmlns:a16="http://schemas.microsoft.com/office/drawing/2014/main" id="{196A57CE-6617-A6AE-0663-5C341A4BF85E}"/>
              </a:ext>
            </a:extLst>
          </p:cNvPr>
          <p:cNvSpPr txBox="1"/>
          <p:nvPr/>
        </p:nvSpPr>
        <p:spPr>
          <a:xfrm>
            <a:off x="-109220" y="4367411"/>
            <a:ext cx="2401561"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Recommendation</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85DDF49E-2204-91E8-66B9-E58EB114A6B1}"/>
              </a:ext>
            </a:extLst>
          </p:cNvPr>
          <p:cNvSpPr txBox="1"/>
          <p:nvPr/>
        </p:nvSpPr>
        <p:spPr>
          <a:xfrm>
            <a:off x="6134102" y="2805656"/>
            <a:ext cx="2956560" cy="369332"/>
          </a:xfrm>
          <a:prstGeom prst="rect">
            <a:avLst/>
          </a:prstGeom>
          <a:noFill/>
          <a:ln>
            <a:noFill/>
          </a:ln>
        </p:spPr>
        <p:txBody>
          <a:bodyPr wrap="square" rtlCol="0">
            <a:spAutoFit/>
          </a:bodyPr>
          <a:lstStyle/>
          <a:p>
            <a:r>
              <a:rPr lang="en-US" b="1" dirty="0">
                <a:solidFill>
                  <a:schemeClr val="tx1">
                    <a:alpha val="50000"/>
                  </a:schemeClr>
                </a:solidFill>
                <a:latin typeface="Calibri" panose="020F0502020204030204" pitchFamily="34" charset="0"/>
                <a:cs typeface="Calibri" panose="020F0502020204030204" pitchFamily="34" charset="0"/>
              </a:rPr>
              <a:t>Underperforming Plans</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893DB04C-2D00-C3C8-154C-41F42FA648D5}"/>
              </a:ext>
            </a:extLst>
          </p:cNvPr>
          <p:cNvSpPr txBox="1"/>
          <p:nvPr/>
        </p:nvSpPr>
        <p:spPr>
          <a:xfrm>
            <a:off x="6147177" y="4680571"/>
            <a:ext cx="2956560" cy="369332"/>
          </a:xfrm>
          <a:prstGeom prst="rect">
            <a:avLst/>
          </a:prstGeom>
          <a:noFill/>
          <a:ln>
            <a:noFill/>
          </a:ln>
        </p:spPr>
        <p:txBody>
          <a:bodyPr wrap="square" rtlCol="0">
            <a:spAutoFit/>
          </a:bodyPr>
          <a:lstStyle/>
          <a:p>
            <a:r>
              <a:rPr lang="en-US" b="1" dirty="0">
                <a:solidFill>
                  <a:schemeClr val="tx1">
                    <a:alpha val="50000"/>
                  </a:schemeClr>
                </a:solidFill>
                <a:latin typeface="Calibri" panose="020F0502020204030204" pitchFamily="34" charset="0"/>
                <a:cs typeface="Calibri" panose="020F0502020204030204" pitchFamily="34" charset="0"/>
              </a:rPr>
              <a:t>Insights</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FA4835D7-03F5-FFE1-CB91-E5287FA11952}"/>
              </a:ext>
            </a:extLst>
          </p:cNvPr>
          <p:cNvSpPr txBox="1"/>
          <p:nvPr/>
        </p:nvSpPr>
        <p:spPr>
          <a:xfrm>
            <a:off x="6147177" y="5750558"/>
            <a:ext cx="2956560" cy="369332"/>
          </a:xfrm>
          <a:prstGeom prst="rect">
            <a:avLst/>
          </a:prstGeom>
          <a:noFill/>
          <a:ln>
            <a:noFill/>
          </a:ln>
        </p:spPr>
        <p:txBody>
          <a:bodyPr wrap="square" rtlCol="0">
            <a:spAutoFit/>
          </a:bodyPr>
          <a:lstStyle/>
          <a:p>
            <a:r>
              <a:rPr lang="en-US" b="1" dirty="0">
                <a:solidFill>
                  <a:schemeClr val="tx1">
                    <a:alpha val="50000"/>
                  </a:schemeClr>
                </a:solidFill>
                <a:latin typeface="Calibri" panose="020F0502020204030204" pitchFamily="34" charset="0"/>
                <a:cs typeface="Calibri" panose="020F0502020204030204" pitchFamily="34" charset="0"/>
              </a:rPr>
              <a:t>Recommendations</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65" name="Rectangle: Rounded Corners 64">
            <a:extLst>
              <a:ext uri="{FF2B5EF4-FFF2-40B4-BE49-F238E27FC236}">
                <a16:creationId xmlns:a16="http://schemas.microsoft.com/office/drawing/2014/main" id="{1C60B461-5888-D2BE-19C5-3A2A3B40ECEB}"/>
              </a:ext>
            </a:extLst>
          </p:cNvPr>
          <p:cNvSpPr/>
          <p:nvPr/>
        </p:nvSpPr>
        <p:spPr>
          <a:xfrm>
            <a:off x="4668821" y="484963"/>
            <a:ext cx="602620" cy="454223"/>
          </a:xfrm>
          <a:prstGeom prst="roundRect">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P1</a:t>
            </a:r>
            <a:endParaRPr lang="en-IN" dirty="0">
              <a:latin typeface="Calibri" panose="020F0502020204030204" pitchFamily="34" charset="0"/>
              <a:cs typeface="Calibri" panose="020F0502020204030204" pitchFamily="34" charset="0"/>
            </a:endParaRPr>
          </a:p>
        </p:txBody>
      </p:sp>
      <p:sp>
        <p:nvSpPr>
          <p:cNvPr id="66" name="Rectangle: Rounded Corners 65">
            <a:extLst>
              <a:ext uri="{FF2B5EF4-FFF2-40B4-BE49-F238E27FC236}">
                <a16:creationId xmlns:a16="http://schemas.microsoft.com/office/drawing/2014/main" id="{DA763793-F7BF-82F9-B27A-550228739FAB}"/>
              </a:ext>
            </a:extLst>
          </p:cNvPr>
          <p:cNvSpPr/>
          <p:nvPr/>
        </p:nvSpPr>
        <p:spPr>
          <a:xfrm>
            <a:off x="4668821" y="1724511"/>
            <a:ext cx="602620" cy="454223"/>
          </a:xfrm>
          <a:prstGeom prst="roundRect">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P11</a:t>
            </a:r>
            <a:endParaRPr lang="en-IN" dirty="0">
              <a:latin typeface="Calibri" panose="020F0502020204030204" pitchFamily="34" charset="0"/>
              <a:cs typeface="Calibri" panose="020F0502020204030204" pitchFamily="34" charset="0"/>
            </a:endParaRPr>
          </a:p>
        </p:txBody>
      </p:sp>
      <p:sp>
        <p:nvSpPr>
          <p:cNvPr id="67" name="Rectangle: Rounded Corners 66">
            <a:extLst>
              <a:ext uri="{FF2B5EF4-FFF2-40B4-BE49-F238E27FC236}">
                <a16:creationId xmlns:a16="http://schemas.microsoft.com/office/drawing/2014/main" id="{D041C40D-98ED-5235-823A-0D76A27F125B}"/>
              </a:ext>
            </a:extLst>
          </p:cNvPr>
          <p:cNvSpPr/>
          <p:nvPr/>
        </p:nvSpPr>
        <p:spPr>
          <a:xfrm>
            <a:off x="4668821" y="3104088"/>
            <a:ext cx="602620" cy="454223"/>
          </a:xfrm>
          <a:prstGeom prst="roundRect">
            <a:avLst/>
          </a:prstGeom>
          <a:solidFill>
            <a:srgbClr val="00B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P12</a:t>
            </a:r>
            <a:endParaRPr lang="en-IN" dirty="0">
              <a:latin typeface="Calibri" panose="020F0502020204030204" pitchFamily="34" charset="0"/>
              <a:cs typeface="Calibri" panose="020F0502020204030204" pitchFamily="34" charset="0"/>
            </a:endParaRPr>
          </a:p>
        </p:txBody>
      </p:sp>
      <p:sp>
        <p:nvSpPr>
          <p:cNvPr id="68" name="Rectangle: Rounded Corners 67">
            <a:extLst>
              <a:ext uri="{FF2B5EF4-FFF2-40B4-BE49-F238E27FC236}">
                <a16:creationId xmlns:a16="http://schemas.microsoft.com/office/drawing/2014/main" id="{6FDA399B-9ECD-991D-DD6A-3A053610C472}"/>
              </a:ext>
            </a:extLst>
          </p:cNvPr>
          <p:cNvSpPr/>
          <p:nvPr/>
        </p:nvSpPr>
        <p:spPr>
          <a:xfrm>
            <a:off x="10595911" y="712075"/>
            <a:ext cx="602620" cy="454223"/>
          </a:xfrm>
          <a:prstGeom prst="roundRect">
            <a:avLst/>
          </a:prstGeom>
          <a:solidFill>
            <a:srgbClr val="FFFF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P2</a:t>
            </a:r>
            <a:endParaRPr lang="en-IN" dirty="0">
              <a:solidFill>
                <a:schemeClr val="bg1"/>
              </a:solidFill>
              <a:latin typeface="Calibri" panose="020F0502020204030204" pitchFamily="34" charset="0"/>
              <a:cs typeface="Calibri" panose="020F0502020204030204" pitchFamily="34" charset="0"/>
            </a:endParaRPr>
          </a:p>
        </p:txBody>
      </p:sp>
      <p:sp>
        <p:nvSpPr>
          <p:cNvPr id="69" name="Rectangle: Rounded Corners 68">
            <a:extLst>
              <a:ext uri="{FF2B5EF4-FFF2-40B4-BE49-F238E27FC236}">
                <a16:creationId xmlns:a16="http://schemas.microsoft.com/office/drawing/2014/main" id="{07FC40A2-9786-ADDC-409A-69935AD143A6}"/>
              </a:ext>
            </a:extLst>
          </p:cNvPr>
          <p:cNvSpPr/>
          <p:nvPr/>
        </p:nvSpPr>
        <p:spPr>
          <a:xfrm>
            <a:off x="10595911" y="2773307"/>
            <a:ext cx="602620" cy="454223"/>
          </a:xfrm>
          <a:prstGeom prst="roundRect">
            <a:avLst/>
          </a:prstGeom>
          <a:solidFill>
            <a:srgbClr val="FF0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P3</a:t>
            </a:r>
            <a:endParaRPr lang="en-IN" dirty="0">
              <a:solidFill>
                <a:schemeClr val="tx1"/>
              </a:solidFill>
              <a:latin typeface="Calibri" panose="020F0502020204030204" pitchFamily="34" charset="0"/>
              <a:cs typeface="Calibri" panose="020F0502020204030204" pitchFamily="34" charset="0"/>
            </a:endParaRPr>
          </a:p>
        </p:txBody>
      </p:sp>
      <p:sp>
        <p:nvSpPr>
          <p:cNvPr id="70" name="Rectangle: Rounded Corners 69">
            <a:extLst>
              <a:ext uri="{FF2B5EF4-FFF2-40B4-BE49-F238E27FC236}">
                <a16:creationId xmlns:a16="http://schemas.microsoft.com/office/drawing/2014/main" id="{A6865B59-D795-5CA5-BEBA-621204082F30}"/>
              </a:ext>
            </a:extLst>
          </p:cNvPr>
          <p:cNvSpPr/>
          <p:nvPr/>
        </p:nvSpPr>
        <p:spPr>
          <a:xfrm>
            <a:off x="10595911" y="3250123"/>
            <a:ext cx="602620" cy="454223"/>
          </a:xfrm>
          <a:prstGeom prst="roundRect">
            <a:avLst/>
          </a:prstGeom>
          <a:solidFill>
            <a:srgbClr val="FF0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P4</a:t>
            </a:r>
            <a:endParaRPr lang="en-IN" dirty="0">
              <a:solidFill>
                <a:schemeClr val="tx1"/>
              </a:solidFill>
              <a:latin typeface="Calibri" panose="020F0502020204030204" pitchFamily="34" charset="0"/>
              <a:cs typeface="Calibri" panose="020F0502020204030204" pitchFamily="34" charset="0"/>
            </a:endParaRPr>
          </a:p>
        </p:txBody>
      </p:sp>
      <p:sp>
        <p:nvSpPr>
          <p:cNvPr id="71" name="Rectangle: Rounded Corners 70">
            <a:extLst>
              <a:ext uri="{FF2B5EF4-FFF2-40B4-BE49-F238E27FC236}">
                <a16:creationId xmlns:a16="http://schemas.microsoft.com/office/drawing/2014/main" id="{3B803103-1B61-5FB9-F5C6-6C09D10BB432}"/>
              </a:ext>
            </a:extLst>
          </p:cNvPr>
          <p:cNvSpPr/>
          <p:nvPr/>
        </p:nvSpPr>
        <p:spPr>
          <a:xfrm>
            <a:off x="10595911" y="3726939"/>
            <a:ext cx="602620" cy="454223"/>
          </a:xfrm>
          <a:prstGeom prst="roundRect">
            <a:avLst/>
          </a:prstGeom>
          <a:solidFill>
            <a:srgbClr val="FF0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P5</a:t>
            </a:r>
            <a:endParaRPr lang="en-IN" dirty="0">
              <a:solidFill>
                <a:schemeClr val="tx1"/>
              </a:solidFill>
              <a:latin typeface="Calibri" panose="020F0502020204030204" pitchFamily="34" charset="0"/>
              <a:cs typeface="Calibri" panose="020F0502020204030204" pitchFamily="34" charset="0"/>
            </a:endParaRPr>
          </a:p>
        </p:txBody>
      </p:sp>
      <p:sp>
        <p:nvSpPr>
          <p:cNvPr id="72" name="Rectangle: Rounded Corners 71">
            <a:extLst>
              <a:ext uri="{FF2B5EF4-FFF2-40B4-BE49-F238E27FC236}">
                <a16:creationId xmlns:a16="http://schemas.microsoft.com/office/drawing/2014/main" id="{91CA59D2-B8B2-2F25-3381-25185C75DE65}"/>
              </a:ext>
            </a:extLst>
          </p:cNvPr>
          <p:cNvSpPr/>
          <p:nvPr/>
        </p:nvSpPr>
        <p:spPr>
          <a:xfrm>
            <a:off x="10595911" y="4203755"/>
            <a:ext cx="602620" cy="454223"/>
          </a:xfrm>
          <a:prstGeom prst="roundRect">
            <a:avLst/>
          </a:prstGeom>
          <a:solidFill>
            <a:srgbClr val="FF0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P6</a:t>
            </a:r>
            <a:endParaRPr lang="en-IN" dirty="0">
              <a:solidFill>
                <a:schemeClr val="tx1"/>
              </a:solidFill>
              <a:latin typeface="Calibri" panose="020F0502020204030204" pitchFamily="34" charset="0"/>
              <a:cs typeface="Calibri" panose="020F0502020204030204" pitchFamily="34" charset="0"/>
            </a:endParaRPr>
          </a:p>
        </p:txBody>
      </p:sp>
      <p:sp>
        <p:nvSpPr>
          <p:cNvPr id="73" name="Rectangle: Rounded Corners 72">
            <a:extLst>
              <a:ext uri="{FF2B5EF4-FFF2-40B4-BE49-F238E27FC236}">
                <a16:creationId xmlns:a16="http://schemas.microsoft.com/office/drawing/2014/main" id="{5FBB7829-F37F-6581-5E20-592EBB07D391}"/>
              </a:ext>
            </a:extLst>
          </p:cNvPr>
          <p:cNvSpPr/>
          <p:nvPr/>
        </p:nvSpPr>
        <p:spPr>
          <a:xfrm>
            <a:off x="10595911" y="4680571"/>
            <a:ext cx="602620" cy="454223"/>
          </a:xfrm>
          <a:prstGeom prst="roundRect">
            <a:avLst/>
          </a:prstGeom>
          <a:solidFill>
            <a:srgbClr val="FF0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P7</a:t>
            </a:r>
            <a:endParaRPr lang="en-IN"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39823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2B3F5-526C-BB4D-3553-9024A8E5E765}"/>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6B96DB60-961B-EEF5-99B1-7D3F5079E98B}"/>
              </a:ext>
            </a:extLst>
          </p:cNvPr>
          <p:cNvSpPr/>
          <p:nvPr/>
        </p:nvSpPr>
        <p:spPr>
          <a:xfrm>
            <a:off x="0" y="2360544"/>
            <a:ext cx="5659120" cy="4497456"/>
          </a:xfrm>
          <a:prstGeom prst="rect">
            <a:avLst/>
          </a:prstGeom>
          <a:solidFill>
            <a:srgbClr val="FF00FF">
              <a:alpha val="8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2" name="Rectangle 1">
            <a:extLst>
              <a:ext uri="{FF2B5EF4-FFF2-40B4-BE49-F238E27FC236}">
                <a16:creationId xmlns:a16="http://schemas.microsoft.com/office/drawing/2014/main" id="{9482FBE1-F527-E964-B949-3DBBAB7CFBCB}"/>
              </a:ext>
            </a:extLst>
          </p:cNvPr>
          <p:cNvSpPr/>
          <p:nvPr/>
        </p:nvSpPr>
        <p:spPr>
          <a:xfrm>
            <a:off x="0" y="0"/>
            <a:ext cx="5659120" cy="2360544"/>
          </a:xfrm>
          <a:prstGeom prst="rect">
            <a:avLst/>
          </a:prstGeom>
          <a:solidFill>
            <a:schemeClr val="bg1">
              <a:alpha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C276802B-D5CA-E6A6-2A77-E3FEB794A1D0}"/>
              </a:ext>
            </a:extLst>
          </p:cNvPr>
          <p:cNvSpPr txBox="1"/>
          <p:nvPr/>
        </p:nvSpPr>
        <p:spPr>
          <a:xfrm>
            <a:off x="182880" y="695490"/>
            <a:ext cx="6096000" cy="1441548"/>
          </a:xfrm>
          <a:prstGeom prst="rect">
            <a:avLst/>
          </a:prstGeom>
          <a:noFill/>
        </p:spPr>
        <p:txBody>
          <a:bodyPr wrap="square">
            <a:spAutoFit/>
          </a:bodyPr>
          <a:lstStyle/>
          <a:p>
            <a:pPr>
              <a:lnSpc>
                <a:spcPct val="150000"/>
              </a:lnSpc>
            </a:pPr>
            <a:r>
              <a:rPr lang="en-IN" sz="1500" dirty="0">
                <a:latin typeface="Calibri" panose="020F0502020204030204" pitchFamily="34" charset="0"/>
                <a:cs typeface="Calibri" panose="020F0502020204030204" pitchFamily="34" charset="0"/>
              </a:rPr>
              <a:t>P8 – Daily Saviour  </a:t>
            </a:r>
            <a:r>
              <a:rPr lang="en-IN" sz="1500" u="sng" dirty="0">
                <a:latin typeface="Calibri" panose="020F0502020204030204" pitchFamily="34" charset="0"/>
                <a:cs typeface="Calibri" panose="020F0502020204030204" pitchFamily="34" charset="0"/>
              </a:rPr>
              <a:t>(1GB /Day Valid 1 Day)</a:t>
            </a:r>
          </a:p>
          <a:p>
            <a:pPr>
              <a:lnSpc>
                <a:spcPct val="150000"/>
              </a:lnSpc>
            </a:pPr>
            <a:r>
              <a:rPr lang="en-IN" sz="1500" dirty="0">
                <a:latin typeface="Calibri" panose="020F0502020204030204" pitchFamily="34" charset="0"/>
                <a:cs typeface="Calibri" panose="020F0502020204030204" pitchFamily="34" charset="0"/>
              </a:rPr>
              <a:t>P9 – Combo Top-Up </a:t>
            </a:r>
            <a:r>
              <a:rPr lang="en-IN" sz="1500" u="sng" dirty="0">
                <a:latin typeface="Calibri" panose="020F0502020204030204" pitchFamily="34" charset="0"/>
                <a:cs typeface="Calibri" panose="020F0502020204030204" pitchFamily="34" charset="0"/>
              </a:rPr>
              <a:t>(14.95 Talk time and 300 MB Data)</a:t>
            </a:r>
          </a:p>
          <a:p>
            <a:pPr>
              <a:lnSpc>
                <a:spcPct val="150000"/>
              </a:lnSpc>
            </a:pPr>
            <a:r>
              <a:rPr lang="en-IN" sz="1500" dirty="0">
                <a:latin typeface="Calibri" panose="020F0502020204030204" pitchFamily="34" charset="0"/>
                <a:cs typeface="Calibri" panose="020F0502020204030204" pitchFamily="34" charset="0"/>
              </a:rPr>
              <a:t>P10 – Big Combo Pack </a:t>
            </a:r>
            <a:r>
              <a:rPr lang="en-IN" sz="1500" u="sng" dirty="0">
                <a:latin typeface="Calibri" panose="020F0502020204030204" pitchFamily="34" charset="0"/>
                <a:cs typeface="Calibri" panose="020F0502020204030204" pitchFamily="34" charset="0"/>
              </a:rPr>
              <a:t>(6GB/Day Valid 3 Days)</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Possibly discontinued due to low demand or 5G incompatibility.</a:t>
            </a:r>
          </a:p>
        </p:txBody>
      </p:sp>
      <p:sp>
        <p:nvSpPr>
          <p:cNvPr id="5" name="TextBox 4">
            <a:extLst>
              <a:ext uri="{FF2B5EF4-FFF2-40B4-BE49-F238E27FC236}">
                <a16:creationId xmlns:a16="http://schemas.microsoft.com/office/drawing/2014/main" id="{AE6F9AA8-1B8C-A9B1-73BD-793D65985AD7}"/>
              </a:ext>
            </a:extLst>
          </p:cNvPr>
          <p:cNvSpPr txBox="1"/>
          <p:nvPr/>
        </p:nvSpPr>
        <p:spPr>
          <a:xfrm>
            <a:off x="77478" y="326158"/>
            <a:ext cx="4067802"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Discontinued Plans (No Post 5G data) </a:t>
            </a:r>
            <a:r>
              <a:rPr lang="en-IN" dirty="0">
                <a:latin typeface="Calibri" panose="020F0502020204030204" pitchFamily="34" charset="0"/>
                <a:cs typeface="Calibri" panose="020F0502020204030204" pitchFamily="34" charset="0"/>
              </a:rPr>
              <a:t>❌ </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B006246C-2925-3D53-0152-7745BB5206D6}"/>
              </a:ext>
            </a:extLst>
          </p:cNvPr>
          <p:cNvSpPr/>
          <p:nvPr/>
        </p:nvSpPr>
        <p:spPr>
          <a:xfrm>
            <a:off x="4826000" y="513541"/>
            <a:ext cx="609600" cy="1036405"/>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P8 P9 P10</a:t>
            </a:r>
            <a:endParaRPr lang="en-IN" dirty="0">
              <a:solidFill>
                <a:schemeClr val="tx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DD1879E-C3DC-0FF6-0CF2-57FB498B0B64}"/>
              </a:ext>
            </a:extLst>
          </p:cNvPr>
          <p:cNvSpPr txBox="1"/>
          <p:nvPr/>
        </p:nvSpPr>
        <p:spPr>
          <a:xfrm>
            <a:off x="77478" y="2945336"/>
            <a:ext cx="6096000" cy="3865289"/>
          </a:xfrm>
          <a:prstGeom prst="rect">
            <a:avLst/>
          </a:prstGeom>
          <a:noFill/>
        </p:spPr>
        <p:txBody>
          <a:bodyPr wrap="square">
            <a:spAutoFit/>
          </a:bodyPr>
          <a:lstStyle/>
          <a:p>
            <a:pPr>
              <a:lnSpc>
                <a:spcPct val="150000"/>
              </a:lnSpc>
            </a:pPr>
            <a:r>
              <a:rPr lang="en-IN" sz="1500" dirty="0">
                <a:latin typeface="Calibri" panose="020F0502020204030204" pitchFamily="34" charset="0"/>
                <a:cs typeface="Calibri" panose="020F0502020204030204" pitchFamily="34" charset="0"/>
              </a:rPr>
              <a:t>P11 – Ultra Fast Mega Pack: 1859.50M </a:t>
            </a:r>
            <a:r>
              <a:rPr lang="en-IN" sz="1500" u="sng" dirty="0">
                <a:latin typeface="Calibri" panose="020F0502020204030204" pitchFamily="34" charset="0"/>
                <a:cs typeface="Calibri" panose="020F0502020204030204" pitchFamily="34" charset="0"/>
              </a:rPr>
              <a:t>(3GB/Day Combo for 90 Days)</a:t>
            </a:r>
            <a:br>
              <a:rPr lang="en-IN" sz="1500" dirty="0">
                <a:latin typeface="Calibri" panose="020F0502020204030204" pitchFamily="34" charset="0"/>
                <a:cs typeface="Calibri" panose="020F0502020204030204" pitchFamily="34" charset="0"/>
              </a:rPr>
            </a:br>
            <a:r>
              <a:rPr lang="en-IN" sz="1500" dirty="0">
                <a:latin typeface="Calibri" panose="020F0502020204030204" pitchFamily="34" charset="0"/>
                <a:cs typeface="Calibri" panose="020F0502020204030204" pitchFamily="34" charset="0"/>
              </a:rPr>
              <a:t>P12 – Ultra Duo Data Pack: 1161.30M </a:t>
            </a:r>
            <a:r>
              <a:rPr lang="en-IN" sz="1500" u="sng" dirty="0">
                <a:latin typeface="Calibri" panose="020F0502020204030204" pitchFamily="34" charset="0"/>
                <a:cs typeface="Calibri" panose="020F0502020204030204" pitchFamily="34" charset="0"/>
              </a:rPr>
              <a:t>(1.8 GB/Day for 55 Days)</a:t>
            </a:r>
            <a:br>
              <a:rPr lang="en-IN" sz="1500" dirty="0">
                <a:latin typeface="Calibri" panose="020F0502020204030204" pitchFamily="34" charset="0"/>
                <a:cs typeface="Calibri" panose="020F0502020204030204" pitchFamily="34" charset="0"/>
              </a:rPr>
            </a:br>
            <a:r>
              <a:rPr lang="en-IN" sz="1500" dirty="0">
                <a:latin typeface="Calibri" panose="020F0502020204030204" pitchFamily="34" charset="0"/>
                <a:cs typeface="Calibri" panose="020F0502020204030204" pitchFamily="34" charset="0"/>
              </a:rPr>
              <a:t>P13 – Mini Ultra Saver Pack: 314.50M </a:t>
            </a:r>
            <a:r>
              <a:rPr lang="en-IN" sz="1500" u="sng" dirty="0">
                <a:latin typeface="Calibri" panose="020F0502020204030204" pitchFamily="34" charset="0"/>
                <a:cs typeface="Calibri" panose="020F0502020204030204" pitchFamily="34" charset="0"/>
              </a:rPr>
              <a:t>(750 MB/Day for 28 Days)</a:t>
            </a:r>
          </a:p>
          <a:p>
            <a:pPr>
              <a:lnSpc>
                <a:spcPct val="150000"/>
              </a:lnSpc>
            </a:pPr>
            <a:endParaRPr lang="en-IN" sz="1500" b="1" dirty="0">
              <a:latin typeface="Calibri" panose="020F0502020204030204" pitchFamily="34" charset="0"/>
              <a:cs typeface="Calibri" panose="020F0502020204030204" pitchFamily="34" charset="0"/>
            </a:endParaRPr>
          </a:p>
          <a:p>
            <a:pPr>
              <a:lnSpc>
                <a:spcPct val="150000"/>
              </a:lnSpc>
            </a:pPr>
            <a:endParaRPr lang="en-IN" sz="1500" dirty="0">
              <a:latin typeface="Calibri" panose="020F0502020204030204" pitchFamily="34" charset="0"/>
              <a:cs typeface="Calibri" panose="020F0502020204030204" pitchFamily="34" charset="0"/>
            </a:endParaRPr>
          </a:p>
          <a:p>
            <a:pPr>
              <a:lnSpc>
                <a:spcPct val="150000"/>
              </a:lnSpc>
            </a:pPr>
            <a:r>
              <a:rPr lang="en-IN" sz="1500" dirty="0">
                <a:latin typeface="Calibri" panose="020F0502020204030204" pitchFamily="34" charset="0"/>
                <a:cs typeface="Calibri" panose="020F0502020204030204" pitchFamily="34" charset="0"/>
              </a:rPr>
              <a:t>P11 and p12 are major hits.</a:t>
            </a:r>
          </a:p>
          <a:p>
            <a:pPr>
              <a:lnSpc>
                <a:spcPct val="150000"/>
              </a:lnSpc>
            </a:pPr>
            <a:r>
              <a:rPr lang="en-IN" sz="1500" dirty="0">
                <a:latin typeface="Calibri" panose="020F0502020204030204" pitchFamily="34" charset="0"/>
                <a:cs typeface="Calibri" panose="020F0502020204030204" pitchFamily="34" charset="0"/>
              </a:rPr>
              <a:t>P13 has potential as a starter plan.</a:t>
            </a:r>
          </a:p>
          <a:p>
            <a:pPr>
              <a:lnSpc>
                <a:spcPct val="150000"/>
              </a:lnSpc>
            </a:pPr>
            <a:endParaRPr lang="en-IN" sz="1500" b="1" dirty="0">
              <a:latin typeface="Calibri" panose="020F0502020204030204" pitchFamily="34" charset="0"/>
              <a:cs typeface="Calibri" panose="020F0502020204030204" pitchFamily="34" charset="0"/>
            </a:endParaRPr>
          </a:p>
          <a:p>
            <a:pPr>
              <a:lnSpc>
                <a:spcPct val="150000"/>
              </a:lnSpc>
            </a:pPr>
            <a:endParaRPr lang="en-IN" sz="15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Monitor churn from discontinued plans.</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Use P13 as entry-level; guide users to upgrade to P11/P12.</a:t>
            </a:r>
          </a:p>
        </p:txBody>
      </p:sp>
      <p:sp>
        <p:nvSpPr>
          <p:cNvPr id="16" name="TextBox 15">
            <a:extLst>
              <a:ext uri="{FF2B5EF4-FFF2-40B4-BE49-F238E27FC236}">
                <a16:creationId xmlns:a16="http://schemas.microsoft.com/office/drawing/2014/main" id="{96FF87A3-D024-8DB0-9E77-462679AAFB75}"/>
              </a:ext>
            </a:extLst>
          </p:cNvPr>
          <p:cNvSpPr txBox="1"/>
          <p:nvPr/>
        </p:nvSpPr>
        <p:spPr>
          <a:xfrm>
            <a:off x="77478" y="4326374"/>
            <a:ext cx="2564122" cy="369332"/>
          </a:xfrm>
          <a:prstGeom prst="rect">
            <a:avLst/>
          </a:prstGeom>
          <a:noFill/>
          <a:ln>
            <a:noFill/>
          </a:ln>
        </p:spPr>
        <p:txBody>
          <a:bodyPr wrap="square" rtlCol="0">
            <a:spAutoFit/>
          </a:bodyPr>
          <a:lstStyle/>
          <a:p>
            <a:r>
              <a:rPr lang="en-US" b="1" dirty="0">
                <a:solidFill>
                  <a:schemeClr val="tx1">
                    <a:alpha val="50000"/>
                  </a:schemeClr>
                </a:solidFill>
                <a:latin typeface="Calibri" panose="020F0502020204030204" pitchFamily="34" charset="0"/>
                <a:cs typeface="Calibri" panose="020F0502020204030204" pitchFamily="34" charset="0"/>
              </a:rPr>
              <a:t>Insights </a:t>
            </a:r>
            <a:r>
              <a:rPr lang="en-IN" dirty="0">
                <a:latin typeface="Calibri" panose="020F0502020204030204" pitchFamily="34" charset="0"/>
                <a:cs typeface="Calibri" panose="020F0502020204030204" pitchFamily="34" charset="0"/>
              </a:rPr>
              <a:t> </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3C66D49-802C-B292-B6A3-4F87824B5FB1}"/>
              </a:ext>
            </a:extLst>
          </p:cNvPr>
          <p:cNvSpPr txBox="1"/>
          <p:nvPr/>
        </p:nvSpPr>
        <p:spPr>
          <a:xfrm>
            <a:off x="77478" y="2605812"/>
            <a:ext cx="2564122" cy="369332"/>
          </a:xfrm>
          <a:prstGeom prst="rect">
            <a:avLst/>
          </a:prstGeom>
          <a:noFill/>
          <a:ln>
            <a:noFill/>
          </a:ln>
        </p:spPr>
        <p:txBody>
          <a:bodyPr wrap="square" rtlCol="0">
            <a:spAutoFit/>
          </a:bodyPr>
          <a:lstStyle/>
          <a:p>
            <a:r>
              <a:rPr lang="en-US" b="1" dirty="0">
                <a:solidFill>
                  <a:schemeClr val="tx1">
                    <a:alpha val="50000"/>
                  </a:schemeClr>
                </a:solidFill>
                <a:latin typeface="Calibri" panose="020F0502020204030204" pitchFamily="34" charset="0"/>
                <a:cs typeface="Calibri" panose="020F0502020204030204" pitchFamily="34" charset="0"/>
              </a:rPr>
              <a:t>New Plans Launched </a:t>
            </a:r>
            <a:r>
              <a:rPr lang="en-IN" dirty="0">
                <a:latin typeface="Calibri" panose="020F0502020204030204" pitchFamily="34" charset="0"/>
                <a:cs typeface="Calibri" panose="020F0502020204030204" pitchFamily="34" charset="0"/>
              </a:rPr>
              <a:t>🆕</a:t>
            </a:r>
            <a:r>
              <a:rPr lang="en-US" b="1" dirty="0">
                <a:solidFill>
                  <a:schemeClr val="tx1">
                    <a:alpha val="50000"/>
                  </a:schemeClr>
                </a:solidFill>
                <a:latin typeface="Calibri" panose="020F0502020204030204" pitchFamily="34" charset="0"/>
                <a:cs typeface="Calibri" panose="020F0502020204030204" pitchFamily="34" charset="0"/>
              </a:rPr>
              <a:t> </a:t>
            </a:r>
            <a:r>
              <a:rPr lang="en-IN" dirty="0">
                <a:latin typeface="Calibri" panose="020F0502020204030204" pitchFamily="34" charset="0"/>
                <a:cs typeface="Calibri" panose="020F0502020204030204" pitchFamily="34" charset="0"/>
              </a:rPr>
              <a:t> </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DCD98E4-ED81-BC2A-51C3-200C85A79D2E}"/>
              </a:ext>
            </a:extLst>
          </p:cNvPr>
          <p:cNvSpPr txBox="1"/>
          <p:nvPr/>
        </p:nvSpPr>
        <p:spPr>
          <a:xfrm>
            <a:off x="77478" y="5518568"/>
            <a:ext cx="2564122" cy="369332"/>
          </a:xfrm>
          <a:prstGeom prst="rect">
            <a:avLst/>
          </a:prstGeom>
          <a:noFill/>
          <a:ln>
            <a:noFill/>
          </a:ln>
        </p:spPr>
        <p:txBody>
          <a:bodyPr wrap="square" rtlCol="0">
            <a:spAutoFit/>
          </a:bodyPr>
          <a:lstStyle/>
          <a:p>
            <a:r>
              <a:rPr lang="en-US" b="1" dirty="0">
                <a:solidFill>
                  <a:schemeClr val="tx1">
                    <a:alpha val="50000"/>
                  </a:schemeClr>
                </a:solidFill>
                <a:latin typeface="Calibri" panose="020F0502020204030204" pitchFamily="34" charset="0"/>
                <a:cs typeface="Calibri" panose="020F0502020204030204" pitchFamily="34" charset="0"/>
              </a:rPr>
              <a:t>Suggestions </a:t>
            </a:r>
            <a:r>
              <a:rPr lang="en-IN" dirty="0">
                <a:latin typeface="Calibri" panose="020F0502020204030204" pitchFamily="34" charset="0"/>
                <a:cs typeface="Calibri" panose="020F0502020204030204" pitchFamily="34" charset="0"/>
              </a:rPr>
              <a:t> </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D20E29E-2790-1B07-B3AB-A09C9907C1BA}"/>
              </a:ext>
            </a:extLst>
          </p:cNvPr>
          <p:cNvSpPr txBox="1"/>
          <p:nvPr/>
        </p:nvSpPr>
        <p:spPr>
          <a:xfrm>
            <a:off x="6173478" y="1214185"/>
            <a:ext cx="5320038" cy="503535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Promote high-performing plans through targeted 5G marketing.</a:t>
            </a:r>
          </a:p>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Retire out low-performing and outdated plans (P3–P7).</a:t>
            </a:r>
          </a:p>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Offer personalized upgrade nudges to legacy plan users.</a:t>
            </a:r>
          </a:p>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Bundle streaming, cloud storage, or gaming with top plans.</a:t>
            </a:r>
          </a:p>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Track migration behaviour from discontinued plans to optimize future offerings.</a:t>
            </a:r>
          </a:p>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Introduce auto-switch plans based on usage patterns.</a:t>
            </a:r>
          </a:p>
        </p:txBody>
      </p:sp>
      <p:sp>
        <p:nvSpPr>
          <p:cNvPr id="24" name="TextBox 23">
            <a:extLst>
              <a:ext uri="{FF2B5EF4-FFF2-40B4-BE49-F238E27FC236}">
                <a16:creationId xmlns:a16="http://schemas.microsoft.com/office/drawing/2014/main" id="{77D2E1E0-EA62-A8D1-5A66-0A0F09A1D2F0}"/>
              </a:ext>
            </a:extLst>
          </p:cNvPr>
          <p:cNvSpPr txBox="1"/>
          <p:nvPr/>
        </p:nvSpPr>
        <p:spPr>
          <a:xfrm>
            <a:off x="5943600" y="367799"/>
            <a:ext cx="4684394" cy="477054"/>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Strategic Recommendations</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530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9C1CA-CCFD-D5A5-B7DF-2825F9ACD93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02AE7BE-BE44-9D5C-8046-040B86D9002B}"/>
              </a:ext>
            </a:extLst>
          </p:cNvPr>
          <p:cNvSpPr txBox="1"/>
          <p:nvPr/>
        </p:nvSpPr>
        <p:spPr>
          <a:xfrm>
            <a:off x="188604" y="194835"/>
            <a:ext cx="3171216" cy="477054"/>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PROBLEM STATEMENT</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F4501C9-953B-A465-6334-634935543B46}"/>
              </a:ext>
            </a:extLst>
          </p:cNvPr>
          <p:cNvSpPr txBox="1"/>
          <p:nvPr/>
        </p:nvSpPr>
        <p:spPr>
          <a:xfrm>
            <a:off x="840104" y="805354"/>
            <a:ext cx="7653656" cy="707886"/>
          </a:xfrm>
          <a:prstGeom prst="rect">
            <a:avLst/>
          </a:prstGeom>
          <a:noFill/>
          <a:ln>
            <a:noFill/>
          </a:ln>
        </p:spPr>
        <p:txBody>
          <a:bodyPr wrap="square" rtlCol="0">
            <a:spAutoFit/>
          </a:bodyPr>
          <a:lstStyle/>
          <a:p>
            <a:r>
              <a:rPr lang="en-IN" sz="2000" dirty="0">
                <a:latin typeface="Calibri" panose="020F0502020204030204" pitchFamily="34" charset="0"/>
                <a:cs typeface="Calibri" panose="020F0502020204030204" pitchFamily="34" charset="0"/>
              </a:rPr>
              <a:t>Identify the plans most negatively impacted post-5G launch and evaluate whether they should be retained, restructured, or phased out.</a:t>
            </a:r>
            <a:r>
              <a:rPr lang="en-US" sz="2000" dirty="0">
                <a:latin typeface="Calibri" panose="020F0502020204030204" pitchFamily="34" charset="0"/>
                <a:cs typeface="Calibri" panose="020F0502020204030204" pitchFamily="34" charset="0"/>
              </a:rPr>
              <a:t> </a:t>
            </a:r>
            <a:endParaRPr lang="en-IN" sz="2000" dirty="0">
              <a:latin typeface="Calibri" panose="020F0502020204030204" pitchFamily="34" charset="0"/>
              <a:cs typeface="Calibri" panose="020F0502020204030204" pitchFamily="34" charset="0"/>
            </a:endParaRPr>
          </a:p>
        </p:txBody>
      </p:sp>
      <p:sp>
        <p:nvSpPr>
          <p:cNvPr id="14" name="Arrow: Pentagon 13">
            <a:extLst>
              <a:ext uri="{FF2B5EF4-FFF2-40B4-BE49-F238E27FC236}">
                <a16:creationId xmlns:a16="http://schemas.microsoft.com/office/drawing/2014/main" id="{F915ECE8-9737-D1B3-8A65-016E57C51985}"/>
              </a:ext>
            </a:extLst>
          </p:cNvPr>
          <p:cNvSpPr/>
          <p:nvPr/>
        </p:nvSpPr>
        <p:spPr>
          <a:xfrm rot="5400000">
            <a:off x="192732" y="949569"/>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8DA1F06E-8A90-E567-A63A-0B4DB3993CB6}"/>
              </a:ext>
            </a:extLst>
          </p:cNvPr>
          <p:cNvSpPr txBox="1"/>
          <p:nvPr/>
        </p:nvSpPr>
        <p:spPr>
          <a:xfrm>
            <a:off x="266709" y="923226"/>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4</a:t>
            </a:r>
            <a:endParaRPr lang="en-IN" sz="2000" dirty="0">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D505B9A9-E741-446C-5946-674877A61998}"/>
              </a:ext>
            </a:extLst>
          </p:cNvPr>
          <p:cNvGrpSpPr/>
          <p:nvPr/>
        </p:nvGrpSpPr>
        <p:grpSpPr>
          <a:xfrm>
            <a:off x="445779" y="1901539"/>
            <a:ext cx="6252471" cy="3534061"/>
            <a:chOff x="445777" y="1906519"/>
            <a:chExt cx="7322822" cy="4145280"/>
          </a:xfrm>
        </p:grpSpPr>
        <p:pic>
          <p:nvPicPr>
            <p:cNvPr id="9" name="Picture 8">
              <a:extLst>
                <a:ext uri="{FF2B5EF4-FFF2-40B4-BE49-F238E27FC236}">
                  <a16:creationId xmlns:a16="http://schemas.microsoft.com/office/drawing/2014/main" id="{CE50E0EE-86FE-C0A9-BBED-E879DB5A2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9" y="1906519"/>
              <a:ext cx="7322820" cy="4145280"/>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CA1753AA-45DA-9053-DE76-61C5121C8A63}"/>
                </a:ext>
              </a:extLst>
            </p:cNvPr>
            <p:cNvSpPr/>
            <p:nvPr/>
          </p:nvSpPr>
          <p:spPr>
            <a:xfrm>
              <a:off x="445778" y="3162346"/>
              <a:ext cx="3973821" cy="1113510"/>
            </a:xfrm>
            <a:prstGeom prst="rect">
              <a:avLst/>
            </a:prstGeom>
            <a:solidFill>
              <a:srgbClr val="FF00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12AC9201-212A-9EC9-0BD0-AF401FF43D55}"/>
                </a:ext>
              </a:extLst>
            </p:cNvPr>
            <p:cNvSpPr/>
            <p:nvPr/>
          </p:nvSpPr>
          <p:spPr>
            <a:xfrm>
              <a:off x="445779" y="2338109"/>
              <a:ext cx="3973821" cy="277076"/>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pic>
          <p:nvPicPr>
            <p:cNvPr id="22" name="Picture 21">
              <a:extLst>
                <a:ext uri="{FF2B5EF4-FFF2-40B4-BE49-F238E27FC236}">
                  <a16:creationId xmlns:a16="http://schemas.microsoft.com/office/drawing/2014/main" id="{80FA787E-13F4-2F05-383B-698D19966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785" y="2391528"/>
              <a:ext cx="166669" cy="166669"/>
            </a:xfrm>
            <a:prstGeom prst="rect">
              <a:avLst/>
            </a:prstGeom>
          </p:spPr>
        </p:pic>
        <p:pic>
          <p:nvPicPr>
            <p:cNvPr id="23" name="Picture 22">
              <a:extLst>
                <a:ext uri="{FF2B5EF4-FFF2-40B4-BE49-F238E27FC236}">
                  <a16:creationId xmlns:a16="http://schemas.microsoft.com/office/drawing/2014/main" id="{6537F5F1-D049-8173-00E1-999D3D54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85" y="2969305"/>
              <a:ext cx="168493" cy="142377"/>
            </a:xfrm>
            <a:prstGeom prst="rect">
              <a:avLst/>
            </a:prstGeom>
          </p:spPr>
        </p:pic>
        <p:pic>
          <p:nvPicPr>
            <p:cNvPr id="31" name="Picture 30">
              <a:extLst>
                <a:ext uri="{FF2B5EF4-FFF2-40B4-BE49-F238E27FC236}">
                  <a16:creationId xmlns:a16="http://schemas.microsoft.com/office/drawing/2014/main" id="{E0A7AA11-4D18-A03F-EDD2-9573B8C147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784" y="2676197"/>
              <a:ext cx="166669" cy="166669"/>
            </a:xfrm>
            <a:prstGeom prst="rect">
              <a:avLst/>
            </a:prstGeom>
          </p:spPr>
        </p:pic>
        <p:pic>
          <p:nvPicPr>
            <p:cNvPr id="32" name="Picture 31">
              <a:extLst>
                <a:ext uri="{FF2B5EF4-FFF2-40B4-BE49-F238E27FC236}">
                  <a16:creationId xmlns:a16="http://schemas.microsoft.com/office/drawing/2014/main" id="{654E7D1E-2983-9B54-F867-0110CE7FC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742" y="3248957"/>
              <a:ext cx="168493" cy="142377"/>
            </a:xfrm>
            <a:prstGeom prst="rect">
              <a:avLst/>
            </a:prstGeom>
          </p:spPr>
        </p:pic>
        <p:pic>
          <p:nvPicPr>
            <p:cNvPr id="33" name="Picture 32">
              <a:extLst>
                <a:ext uri="{FF2B5EF4-FFF2-40B4-BE49-F238E27FC236}">
                  <a16:creationId xmlns:a16="http://schemas.microsoft.com/office/drawing/2014/main" id="{6886A263-96C0-67AE-FCC9-C19A2C338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84" y="3526600"/>
              <a:ext cx="168493" cy="142377"/>
            </a:xfrm>
            <a:prstGeom prst="rect">
              <a:avLst/>
            </a:prstGeom>
          </p:spPr>
        </p:pic>
        <p:pic>
          <p:nvPicPr>
            <p:cNvPr id="34" name="Picture 33">
              <a:extLst>
                <a:ext uri="{FF2B5EF4-FFF2-40B4-BE49-F238E27FC236}">
                  <a16:creationId xmlns:a16="http://schemas.microsoft.com/office/drawing/2014/main" id="{BAC955D0-9A6B-C9A7-BD0E-40036440E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742" y="3802442"/>
              <a:ext cx="168493" cy="142377"/>
            </a:xfrm>
            <a:prstGeom prst="rect">
              <a:avLst/>
            </a:prstGeom>
          </p:spPr>
        </p:pic>
        <p:pic>
          <p:nvPicPr>
            <p:cNvPr id="35" name="Picture 34">
              <a:extLst>
                <a:ext uri="{FF2B5EF4-FFF2-40B4-BE49-F238E27FC236}">
                  <a16:creationId xmlns:a16="http://schemas.microsoft.com/office/drawing/2014/main" id="{1A33E634-C888-92A5-12A9-F9DDB47CF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742" y="4075068"/>
              <a:ext cx="168493" cy="142377"/>
            </a:xfrm>
            <a:prstGeom prst="rect">
              <a:avLst/>
            </a:prstGeom>
          </p:spPr>
        </p:pic>
        <p:pic>
          <p:nvPicPr>
            <p:cNvPr id="37" name="Picture 36">
              <a:extLst>
                <a:ext uri="{FF2B5EF4-FFF2-40B4-BE49-F238E27FC236}">
                  <a16:creationId xmlns:a16="http://schemas.microsoft.com/office/drawing/2014/main" id="{5B9F563E-0A3C-AB3E-38C9-947FF403B1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224" y="4305472"/>
              <a:ext cx="201680" cy="201680"/>
            </a:xfrm>
            <a:prstGeom prst="rect">
              <a:avLst/>
            </a:prstGeom>
          </p:spPr>
        </p:pic>
        <p:pic>
          <p:nvPicPr>
            <p:cNvPr id="38" name="Picture 37">
              <a:extLst>
                <a:ext uri="{FF2B5EF4-FFF2-40B4-BE49-F238E27FC236}">
                  <a16:creationId xmlns:a16="http://schemas.microsoft.com/office/drawing/2014/main" id="{FBE3C852-E2C3-85D6-4E88-38C2B6B1B2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224" y="4581314"/>
              <a:ext cx="201680" cy="201680"/>
            </a:xfrm>
            <a:prstGeom prst="rect">
              <a:avLst/>
            </a:prstGeom>
          </p:spPr>
        </p:pic>
        <p:pic>
          <p:nvPicPr>
            <p:cNvPr id="39" name="Picture 38">
              <a:extLst>
                <a:ext uri="{FF2B5EF4-FFF2-40B4-BE49-F238E27FC236}">
                  <a16:creationId xmlns:a16="http://schemas.microsoft.com/office/drawing/2014/main" id="{EE55BB17-3E04-81FA-AEF8-B98D6E1371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278" y="4862767"/>
              <a:ext cx="201680" cy="201680"/>
            </a:xfrm>
            <a:prstGeom prst="rect">
              <a:avLst/>
            </a:prstGeom>
          </p:spPr>
        </p:pic>
        <p:pic>
          <p:nvPicPr>
            <p:cNvPr id="40" name="Picture 39">
              <a:extLst>
                <a:ext uri="{FF2B5EF4-FFF2-40B4-BE49-F238E27FC236}">
                  <a16:creationId xmlns:a16="http://schemas.microsoft.com/office/drawing/2014/main" id="{65CE09EA-30B4-B511-441B-49D099EEA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278" y="5138609"/>
              <a:ext cx="201680" cy="201680"/>
            </a:xfrm>
            <a:prstGeom prst="rect">
              <a:avLst/>
            </a:prstGeom>
          </p:spPr>
        </p:pic>
        <p:pic>
          <p:nvPicPr>
            <p:cNvPr id="41" name="Picture 40">
              <a:extLst>
                <a:ext uri="{FF2B5EF4-FFF2-40B4-BE49-F238E27FC236}">
                  <a16:creationId xmlns:a16="http://schemas.microsoft.com/office/drawing/2014/main" id="{2ACC28BC-2B17-E6D1-7BC8-F5B317EC7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278" y="5421290"/>
              <a:ext cx="201680" cy="201680"/>
            </a:xfrm>
            <a:prstGeom prst="rect">
              <a:avLst/>
            </a:prstGeom>
          </p:spPr>
        </p:pic>
        <p:pic>
          <p:nvPicPr>
            <p:cNvPr id="42" name="Picture 41">
              <a:extLst>
                <a:ext uri="{FF2B5EF4-FFF2-40B4-BE49-F238E27FC236}">
                  <a16:creationId xmlns:a16="http://schemas.microsoft.com/office/drawing/2014/main" id="{CE9D2E72-E685-2E0B-A088-06138F2376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278" y="5700942"/>
              <a:ext cx="201680" cy="201680"/>
            </a:xfrm>
            <a:prstGeom prst="rect">
              <a:avLst/>
            </a:prstGeom>
          </p:spPr>
        </p:pic>
        <p:sp>
          <p:nvSpPr>
            <p:cNvPr id="43" name="Rectangle 42">
              <a:extLst>
                <a:ext uri="{FF2B5EF4-FFF2-40B4-BE49-F238E27FC236}">
                  <a16:creationId xmlns:a16="http://schemas.microsoft.com/office/drawing/2014/main" id="{D56F14F0-7239-F02B-7C80-072A9DE0F443}"/>
                </a:ext>
              </a:extLst>
            </p:cNvPr>
            <p:cNvSpPr/>
            <p:nvPr/>
          </p:nvSpPr>
          <p:spPr>
            <a:xfrm>
              <a:off x="445778" y="5100911"/>
              <a:ext cx="3973821" cy="277076"/>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B3066591-921C-1735-1046-D85F1F6BDFC0}"/>
                </a:ext>
              </a:extLst>
            </p:cNvPr>
            <p:cNvSpPr/>
            <p:nvPr/>
          </p:nvSpPr>
          <p:spPr>
            <a:xfrm>
              <a:off x="445777" y="2616295"/>
              <a:ext cx="3973821" cy="277077"/>
            </a:xfrm>
            <a:prstGeom prst="rect">
              <a:avLst/>
            </a:prstGeom>
            <a:solidFill>
              <a:srgbClr val="FFFF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grpSp>
      <p:sp>
        <p:nvSpPr>
          <p:cNvPr id="45" name="TextBox 44">
            <a:extLst>
              <a:ext uri="{FF2B5EF4-FFF2-40B4-BE49-F238E27FC236}">
                <a16:creationId xmlns:a16="http://schemas.microsoft.com/office/drawing/2014/main" id="{08A4F021-94AA-50E1-F6F7-1DB4EBAC52BD}"/>
              </a:ext>
            </a:extLst>
          </p:cNvPr>
          <p:cNvSpPr txBox="1"/>
          <p:nvPr/>
        </p:nvSpPr>
        <p:spPr>
          <a:xfrm>
            <a:off x="6698250" y="1799939"/>
            <a:ext cx="2134200"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Key Observations</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E99A944-6325-CD57-5814-2E0B72679EBC}"/>
              </a:ext>
            </a:extLst>
          </p:cNvPr>
          <p:cNvSpPr txBox="1"/>
          <p:nvPr/>
        </p:nvSpPr>
        <p:spPr>
          <a:xfrm>
            <a:off x="6889951" y="2178953"/>
            <a:ext cx="5181455" cy="455778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P7 – 25 GB Combo Pack 🔻</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Before 5G Revenue:</a:t>
            </a:r>
            <a:r>
              <a:rPr lang="en-IN" sz="1500" dirty="0">
                <a:latin typeface="Calibri" panose="020F0502020204030204" pitchFamily="34" charset="0"/>
                <a:cs typeface="Calibri" panose="020F0502020204030204" pitchFamily="34" charset="0"/>
              </a:rPr>
              <a:t> 888.6M</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After 5G Revenue:</a:t>
            </a:r>
            <a:r>
              <a:rPr lang="en-IN" sz="1500" dirty="0">
                <a:latin typeface="Calibri" panose="020F0502020204030204" pitchFamily="34" charset="0"/>
                <a:cs typeface="Calibri" panose="020F0502020204030204" pitchFamily="34" charset="0"/>
              </a:rPr>
              <a:t> 461.7M</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Change:</a:t>
            </a:r>
            <a:r>
              <a:rPr lang="en-IN" sz="1500" dirty="0">
                <a:latin typeface="Calibri" panose="020F0502020204030204" pitchFamily="34" charset="0"/>
                <a:cs typeface="Calibri" panose="020F0502020204030204" pitchFamily="34" charset="0"/>
              </a:rPr>
              <a:t>  </a:t>
            </a:r>
            <a:r>
              <a:rPr lang="en-IN" sz="1500" b="1" dirty="0">
                <a:latin typeface="Calibri" panose="020F0502020204030204" pitchFamily="34" charset="0"/>
                <a:cs typeface="Calibri" panose="020F0502020204030204" pitchFamily="34" charset="0"/>
              </a:rPr>
              <a:t>🔻426.9M</a:t>
            </a:r>
            <a:r>
              <a:rPr lang="en-IN" sz="1500" dirty="0">
                <a:latin typeface="Calibri" panose="020F0502020204030204" pitchFamily="34" charset="0"/>
                <a:cs typeface="Calibri" panose="020F0502020204030204" pitchFamily="34" charset="0"/>
              </a:rPr>
              <a:t> (largest drop)</a:t>
            </a:r>
          </a:p>
          <a:p>
            <a:pPr>
              <a:lnSpc>
                <a:spcPct val="150000"/>
              </a:lnSpc>
            </a:pPr>
            <a:endParaRPr lang="en-IN" sz="1500" dirty="0">
              <a:latin typeface="Calibri" panose="020F0502020204030204" pitchFamily="34" charset="0"/>
              <a:cs typeface="Calibri" panose="020F0502020204030204" pitchFamily="34" charset="0"/>
            </a:endParaRPr>
          </a:p>
          <a:p>
            <a:pPr>
              <a:lnSpc>
                <a:spcPct val="150000"/>
              </a:lnSpc>
            </a:pPr>
            <a:endParaRPr lang="en-IN" sz="1500" dirty="0">
              <a:latin typeface="Calibri" panose="020F0502020204030204" pitchFamily="34" charset="0"/>
              <a:cs typeface="Calibri" panose="020F0502020204030204" pitchFamily="34" charset="0"/>
            </a:endParaRPr>
          </a:p>
          <a:p>
            <a:pPr>
              <a:lnSpc>
                <a:spcPct val="150000"/>
              </a:lnSpc>
            </a:pPr>
            <a:endParaRPr lang="en-IN" sz="15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The plan is based on 3G/4G technology.</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One-time data (25 GB total) without daily split is less relevant in a 5G environment where high-speed usage is more frequent and sustained.</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The drop indicates that users are moving to plans offering daily data limits, higher GB, and 5G compatibility.</a:t>
            </a:r>
          </a:p>
        </p:txBody>
      </p:sp>
      <p:sp>
        <p:nvSpPr>
          <p:cNvPr id="5" name="TextBox 4">
            <a:extLst>
              <a:ext uri="{FF2B5EF4-FFF2-40B4-BE49-F238E27FC236}">
                <a16:creationId xmlns:a16="http://schemas.microsoft.com/office/drawing/2014/main" id="{1B78C231-5213-5462-1490-2D54B7EA7782}"/>
              </a:ext>
            </a:extLst>
          </p:cNvPr>
          <p:cNvSpPr txBox="1"/>
          <p:nvPr/>
        </p:nvSpPr>
        <p:spPr>
          <a:xfrm>
            <a:off x="120594" y="5639233"/>
            <a:ext cx="1880926"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Recommendation</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0488660-430B-2E19-A838-7E87F73C99DA}"/>
              </a:ext>
            </a:extLst>
          </p:cNvPr>
          <p:cNvSpPr txBox="1"/>
          <p:nvPr/>
        </p:nvSpPr>
        <p:spPr>
          <a:xfrm>
            <a:off x="311820" y="5952017"/>
            <a:ext cx="6096000" cy="7490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Redirect users to 5G-compatible, daily data plans (P1, P11).</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Communicate benefits of switching to newer packs to retain customers.</a:t>
            </a:r>
          </a:p>
        </p:txBody>
      </p:sp>
      <p:sp>
        <p:nvSpPr>
          <p:cNvPr id="11" name="TextBox 10">
            <a:extLst>
              <a:ext uri="{FF2B5EF4-FFF2-40B4-BE49-F238E27FC236}">
                <a16:creationId xmlns:a16="http://schemas.microsoft.com/office/drawing/2014/main" id="{27A6A20E-E9B0-AADA-9A92-F8C9ACE1BAF4}"/>
              </a:ext>
            </a:extLst>
          </p:cNvPr>
          <p:cNvSpPr txBox="1"/>
          <p:nvPr/>
        </p:nvSpPr>
        <p:spPr>
          <a:xfrm>
            <a:off x="6769370" y="4157634"/>
            <a:ext cx="1257933"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Insights</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16B2F2B8-2C3D-CE9D-941F-DC59116D096A}"/>
              </a:ext>
            </a:extLst>
          </p:cNvPr>
          <p:cNvSpPr/>
          <p:nvPr/>
        </p:nvSpPr>
        <p:spPr>
          <a:xfrm>
            <a:off x="10505440" y="566826"/>
            <a:ext cx="508000" cy="477055"/>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P7</a:t>
            </a:r>
            <a:endParaRPr lang="en-IN" dirty="0">
              <a:solidFill>
                <a:schemeClr val="tx1"/>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3AADF1E3-9A91-E9BA-FE73-9D8F7EAA6E2C}"/>
              </a:ext>
            </a:extLst>
          </p:cNvPr>
          <p:cNvSpPr/>
          <p:nvPr/>
        </p:nvSpPr>
        <p:spPr>
          <a:xfrm>
            <a:off x="445779" y="3446282"/>
            <a:ext cx="3392982" cy="475237"/>
          </a:xfrm>
          <a:prstGeom prst="rect">
            <a:avLst/>
          </a:prstGeom>
          <a:solidFill>
            <a:schemeClr val="bg1">
              <a:alpha val="5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CB7EE9D1-4643-7AE1-66EC-18BB99B76518}"/>
              </a:ext>
            </a:extLst>
          </p:cNvPr>
          <p:cNvSpPr/>
          <p:nvPr/>
        </p:nvSpPr>
        <p:spPr>
          <a:xfrm>
            <a:off x="445779" y="3224933"/>
            <a:ext cx="3392982" cy="221350"/>
          </a:xfrm>
          <a:prstGeom prst="rect">
            <a:avLst/>
          </a:prstGeom>
          <a:solidFill>
            <a:srgbClr val="00B0F0">
              <a:alpha val="5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133B382A-A702-0ECF-D9C9-35EC9CBB1C94}"/>
              </a:ext>
            </a:extLst>
          </p:cNvPr>
          <p:cNvSpPr/>
          <p:nvPr/>
        </p:nvSpPr>
        <p:spPr>
          <a:xfrm>
            <a:off x="594360" y="3446281"/>
            <a:ext cx="317489" cy="4752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DAB65C2D-1AF6-8C34-0567-B6DB04B3B0B9}"/>
              </a:ext>
            </a:extLst>
          </p:cNvPr>
          <p:cNvSpPr/>
          <p:nvPr/>
        </p:nvSpPr>
        <p:spPr>
          <a:xfrm>
            <a:off x="594359" y="3230955"/>
            <a:ext cx="317489" cy="198045"/>
          </a:xfrm>
          <a:prstGeom prst="rect">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16478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573E7-439F-2512-911D-C9899076180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176C7A2-C939-C3A1-FF51-A1F74C6D5361}"/>
              </a:ext>
            </a:extLst>
          </p:cNvPr>
          <p:cNvSpPr txBox="1"/>
          <p:nvPr/>
        </p:nvSpPr>
        <p:spPr>
          <a:xfrm>
            <a:off x="721360" y="716360"/>
            <a:ext cx="6096000" cy="25741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P6 – </a:t>
            </a:r>
            <a:r>
              <a:rPr lang="en-IN" sz="1500" b="1" dirty="0" err="1">
                <a:latin typeface="Calibri" panose="020F0502020204030204" pitchFamily="34" charset="0"/>
                <a:cs typeface="Calibri" panose="020F0502020204030204" pitchFamily="34" charset="0"/>
              </a:rPr>
              <a:t>Xtream</a:t>
            </a:r>
            <a:r>
              <a:rPr lang="en-IN" sz="1500" b="1" dirty="0">
                <a:latin typeface="Calibri" panose="020F0502020204030204" pitchFamily="34" charset="0"/>
                <a:cs typeface="Calibri" panose="020F0502020204030204" pitchFamily="34" charset="0"/>
              </a:rPr>
              <a:t> Mobile Data (15 GB/month Valid 28 Days) 🔻</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Drop:</a:t>
            </a:r>
            <a:r>
              <a:rPr lang="en-IN" sz="1500" dirty="0">
                <a:latin typeface="Calibri" panose="020F0502020204030204" pitchFamily="34" charset="0"/>
                <a:cs typeface="Calibri" panose="020F0502020204030204" pitchFamily="34" charset="0"/>
              </a:rPr>
              <a:t> </a:t>
            </a:r>
            <a:r>
              <a:rPr lang="en-IN" sz="1500" b="1" dirty="0">
                <a:latin typeface="Calibri" panose="020F0502020204030204" pitchFamily="34" charset="0"/>
                <a:cs typeface="Calibri" panose="020F0502020204030204" pitchFamily="34" charset="0"/>
              </a:rPr>
              <a:t>🔻</a:t>
            </a:r>
            <a:r>
              <a:rPr lang="en-IN" sz="1500" dirty="0">
                <a:latin typeface="Calibri" panose="020F0502020204030204" pitchFamily="34" charset="0"/>
                <a:cs typeface="Calibri" panose="020F0502020204030204" pitchFamily="34" charset="0"/>
              </a:rPr>
              <a:t> 254.5M</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Monthly lump sum data doesn’t appeal in the age of daily high-speed needs.</a:t>
            </a:r>
          </a:p>
          <a:p>
            <a:pPr>
              <a:lnSpc>
                <a:spcPct val="150000"/>
              </a:lnSpc>
            </a:pPr>
            <a:endParaRPr lang="en-IN" sz="1500" b="1" dirty="0">
              <a:latin typeface="Calibri" panose="020F0502020204030204" pitchFamily="34" charset="0"/>
              <a:cs typeface="Calibri" panose="020F0502020204030204" pitchFamily="34" charset="0"/>
            </a:endParaRPr>
          </a:p>
          <a:p>
            <a:pPr>
              <a:lnSpc>
                <a:spcPct val="150000"/>
              </a:lnSpc>
            </a:pPr>
            <a:br>
              <a:rPr lang="en-IN" sz="15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a:t>
            </a:r>
            <a:r>
              <a:rPr lang="en-IN" sz="1500" dirty="0">
                <a:latin typeface="Calibri" panose="020F0502020204030204" pitchFamily="34" charset="0"/>
                <a:cs typeface="Calibri" panose="020F0502020204030204" pitchFamily="34" charset="0"/>
              </a:rPr>
              <a:t> </a:t>
            </a:r>
            <a:r>
              <a:rPr lang="en-IN" sz="1500" b="1" dirty="0">
                <a:latin typeface="Calibri" panose="020F0502020204030204" pitchFamily="34" charset="0"/>
                <a:cs typeface="Calibri" panose="020F0502020204030204" pitchFamily="34" charset="0"/>
              </a:rPr>
              <a:t>Discontinue or Restructure</a:t>
            </a:r>
            <a:r>
              <a:rPr lang="en-IN" sz="1500" dirty="0">
                <a:latin typeface="Calibri" panose="020F0502020204030204" pitchFamily="34" charset="0"/>
                <a:cs typeface="Calibri" panose="020F0502020204030204" pitchFamily="34" charset="0"/>
              </a:rPr>
              <a:t> with daily 5G data and OTT tie-ups.</a:t>
            </a:r>
          </a:p>
        </p:txBody>
      </p:sp>
      <p:sp>
        <p:nvSpPr>
          <p:cNvPr id="16" name="TextBox 15">
            <a:extLst>
              <a:ext uri="{FF2B5EF4-FFF2-40B4-BE49-F238E27FC236}">
                <a16:creationId xmlns:a16="http://schemas.microsoft.com/office/drawing/2014/main" id="{F4EB99EA-AF2F-B57E-16FA-7A4CC989BDBF}"/>
              </a:ext>
            </a:extLst>
          </p:cNvPr>
          <p:cNvSpPr txBox="1"/>
          <p:nvPr/>
        </p:nvSpPr>
        <p:spPr>
          <a:xfrm>
            <a:off x="571770" y="316250"/>
            <a:ext cx="4294870" cy="400110"/>
          </a:xfrm>
          <a:prstGeom prst="rect">
            <a:avLst/>
          </a:prstGeom>
          <a:noFill/>
          <a:ln>
            <a:noFill/>
          </a:ln>
        </p:spPr>
        <p:txBody>
          <a:bodyPr wrap="square" rtlCol="0">
            <a:spAutoFit/>
          </a:bodyPr>
          <a:lstStyle/>
          <a:p>
            <a:pPr algn="ctr"/>
            <a:r>
              <a:rPr lang="en-US" sz="2000" b="1" dirty="0">
                <a:solidFill>
                  <a:schemeClr val="tx1">
                    <a:alpha val="50000"/>
                  </a:schemeClr>
                </a:solidFill>
                <a:latin typeface="Calibri" panose="020F0502020204030204" pitchFamily="34" charset="0"/>
                <a:cs typeface="Calibri" panose="020F0502020204030204" pitchFamily="34" charset="0"/>
              </a:rPr>
              <a:t>Other Affected Plans (Moderate Drop)</a:t>
            </a:r>
            <a:endParaRPr lang="en-IN" sz="2000" b="1" dirty="0">
              <a:solidFill>
                <a:schemeClr val="tx1">
                  <a:alpha val="50000"/>
                </a:schemeClr>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8C049CDE-7AE8-F60D-7AF4-2FEB5FD8A229}"/>
              </a:ext>
            </a:extLst>
          </p:cNvPr>
          <p:cNvSpPr txBox="1"/>
          <p:nvPr/>
        </p:nvSpPr>
        <p:spPr>
          <a:xfrm>
            <a:off x="721360" y="2448993"/>
            <a:ext cx="1880926" cy="369332"/>
          </a:xfrm>
          <a:prstGeom prst="rect">
            <a:avLst/>
          </a:prstGeom>
          <a:noFill/>
          <a:ln>
            <a:noFill/>
          </a:ln>
        </p:spPr>
        <p:txBody>
          <a:bodyPr wrap="square" rtlCol="0">
            <a:spAutoFit/>
          </a:bodyPr>
          <a:lstStyle/>
          <a:p>
            <a:r>
              <a:rPr lang="en-US" b="1" dirty="0">
                <a:solidFill>
                  <a:schemeClr val="tx1">
                    <a:alpha val="50000"/>
                  </a:schemeClr>
                </a:solidFill>
                <a:latin typeface="Calibri" panose="020F0502020204030204" pitchFamily="34" charset="0"/>
                <a:cs typeface="Calibri" panose="020F0502020204030204" pitchFamily="34" charset="0"/>
              </a:rPr>
              <a:t>Recommendation</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0E7A75E-8F45-4758-FACF-47FA071E5815}"/>
              </a:ext>
            </a:extLst>
          </p:cNvPr>
          <p:cNvSpPr txBox="1"/>
          <p:nvPr/>
        </p:nvSpPr>
        <p:spPr>
          <a:xfrm>
            <a:off x="721360" y="3690636"/>
            <a:ext cx="6096000" cy="29419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P5 – Rs. 99 </a:t>
            </a:r>
            <a:r>
              <a:rPr lang="en-IN" sz="1500" b="1" dirty="0" err="1">
                <a:latin typeface="Calibri" panose="020F0502020204030204" pitchFamily="34" charset="0"/>
                <a:cs typeface="Calibri" panose="020F0502020204030204" pitchFamily="34" charset="0"/>
              </a:rPr>
              <a:t>Talktime</a:t>
            </a:r>
            <a:r>
              <a:rPr lang="en-IN" sz="1500" b="1" dirty="0">
                <a:latin typeface="Calibri" panose="020F0502020204030204" pitchFamily="34" charset="0"/>
                <a:cs typeface="Calibri" panose="020F0502020204030204" pitchFamily="34" charset="0"/>
              </a:rPr>
              <a:t> Pack 🔻</a:t>
            </a:r>
          </a:p>
          <a:p>
            <a:pPr marL="285750" indent="-285750">
              <a:lnSpc>
                <a:spcPct val="150000"/>
              </a:lnSpc>
              <a:buFont typeface="Arial" panose="020B0604020202020204" pitchFamily="34" charset="0"/>
              <a:buChar char="•"/>
            </a:pPr>
            <a:r>
              <a:rPr lang="en-IN" sz="1500" b="1" dirty="0">
                <a:latin typeface="Calibri" panose="020F0502020204030204" pitchFamily="34" charset="0"/>
                <a:cs typeface="Calibri" panose="020F0502020204030204" pitchFamily="34" charset="0"/>
              </a:rPr>
              <a:t>Drop:</a:t>
            </a:r>
            <a:r>
              <a:rPr lang="en-IN" sz="1500" dirty="0">
                <a:latin typeface="Calibri" panose="020F0502020204030204" pitchFamily="34" charset="0"/>
                <a:cs typeface="Calibri" panose="020F0502020204030204" pitchFamily="34" charset="0"/>
              </a:rPr>
              <a:t> </a:t>
            </a:r>
            <a:r>
              <a:rPr lang="en-IN" sz="1500" b="1" dirty="0">
                <a:latin typeface="Calibri" panose="020F0502020204030204" pitchFamily="34" charset="0"/>
                <a:cs typeface="Calibri" panose="020F0502020204030204" pitchFamily="34" charset="0"/>
              </a:rPr>
              <a:t>🔻</a:t>
            </a:r>
            <a:r>
              <a:rPr lang="en-IN" sz="1500" dirty="0">
                <a:latin typeface="Calibri" panose="020F0502020204030204" pitchFamily="34" charset="0"/>
                <a:cs typeface="Calibri" panose="020F0502020204030204" pitchFamily="34" charset="0"/>
              </a:rPr>
              <a:t> 353.1M</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Indicates voice-only or minimal data packs are losing value in a 5G-driven, data-heavy market.</a:t>
            </a:r>
          </a:p>
          <a:p>
            <a:pPr>
              <a:lnSpc>
                <a:spcPct val="150000"/>
              </a:lnSpc>
            </a:pPr>
            <a:endParaRPr lang="en-IN" sz="1500" dirty="0">
              <a:latin typeface="Calibri" panose="020F0502020204030204" pitchFamily="34" charset="0"/>
              <a:cs typeface="Calibri" panose="020F0502020204030204" pitchFamily="34" charset="0"/>
            </a:endParaRPr>
          </a:p>
          <a:p>
            <a:pPr>
              <a:lnSpc>
                <a:spcPct val="150000"/>
              </a:lnSpc>
            </a:pPr>
            <a:br>
              <a:rPr lang="en-IN" sz="15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 </a:t>
            </a:r>
            <a:r>
              <a:rPr lang="en-IN" sz="1500" dirty="0">
                <a:latin typeface="Calibri" panose="020F0502020204030204" pitchFamily="34" charset="0"/>
                <a:cs typeface="Calibri" panose="020F0502020204030204" pitchFamily="34" charset="0"/>
              </a:rPr>
              <a:t>Consider retiring or bundling with small data packs to preserve base users.</a:t>
            </a:r>
          </a:p>
        </p:txBody>
      </p:sp>
      <p:sp>
        <p:nvSpPr>
          <p:cNvPr id="24" name="TextBox 23">
            <a:extLst>
              <a:ext uri="{FF2B5EF4-FFF2-40B4-BE49-F238E27FC236}">
                <a16:creationId xmlns:a16="http://schemas.microsoft.com/office/drawing/2014/main" id="{E9A99C2A-A24D-53BE-9422-A90BD4589E3C}"/>
              </a:ext>
            </a:extLst>
          </p:cNvPr>
          <p:cNvSpPr txBox="1"/>
          <p:nvPr/>
        </p:nvSpPr>
        <p:spPr>
          <a:xfrm>
            <a:off x="721360" y="5368127"/>
            <a:ext cx="1880926" cy="369332"/>
          </a:xfrm>
          <a:prstGeom prst="rect">
            <a:avLst/>
          </a:prstGeom>
          <a:noFill/>
          <a:ln>
            <a:noFill/>
          </a:ln>
        </p:spPr>
        <p:txBody>
          <a:bodyPr wrap="square" rtlCol="0">
            <a:spAutoFit/>
          </a:bodyPr>
          <a:lstStyle/>
          <a:p>
            <a:r>
              <a:rPr lang="en-US" b="1" dirty="0">
                <a:solidFill>
                  <a:schemeClr val="tx1">
                    <a:alpha val="50000"/>
                  </a:schemeClr>
                </a:solidFill>
                <a:latin typeface="Calibri" panose="020F0502020204030204" pitchFamily="34" charset="0"/>
                <a:cs typeface="Calibri" panose="020F0502020204030204" pitchFamily="34" charset="0"/>
              </a:rPr>
              <a:t>Recommendation</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25" name="Rectangle: Rounded Corners 24">
            <a:extLst>
              <a:ext uri="{FF2B5EF4-FFF2-40B4-BE49-F238E27FC236}">
                <a16:creationId xmlns:a16="http://schemas.microsoft.com/office/drawing/2014/main" id="{0444AC56-6282-F093-C371-FE4FFAC11363}"/>
              </a:ext>
            </a:extLst>
          </p:cNvPr>
          <p:cNvSpPr/>
          <p:nvPr/>
        </p:nvSpPr>
        <p:spPr>
          <a:xfrm>
            <a:off x="6187440" y="716360"/>
            <a:ext cx="508000" cy="477055"/>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P6</a:t>
            </a:r>
            <a:endParaRPr lang="en-IN" dirty="0">
              <a:solidFill>
                <a:schemeClr val="tx1"/>
              </a:solidFill>
              <a:latin typeface="Calibri" panose="020F0502020204030204" pitchFamily="34" charset="0"/>
              <a:cs typeface="Calibri" panose="020F0502020204030204" pitchFamily="34" charset="0"/>
            </a:endParaRPr>
          </a:p>
        </p:txBody>
      </p:sp>
      <p:sp>
        <p:nvSpPr>
          <p:cNvPr id="26" name="Rectangle: Rounded Corners 25">
            <a:extLst>
              <a:ext uri="{FF2B5EF4-FFF2-40B4-BE49-F238E27FC236}">
                <a16:creationId xmlns:a16="http://schemas.microsoft.com/office/drawing/2014/main" id="{2E228780-8AC2-50F5-565C-7A6C3F06592A}"/>
              </a:ext>
            </a:extLst>
          </p:cNvPr>
          <p:cNvSpPr/>
          <p:nvPr/>
        </p:nvSpPr>
        <p:spPr>
          <a:xfrm>
            <a:off x="6187440" y="3690636"/>
            <a:ext cx="508000" cy="477055"/>
          </a:xfrm>
          <a:prstGeom prst="roundRect">
            <a:avLst/>
          </a:prstGeom>
          <a:solidFill>
            <a:srgbClr val="00B0F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P5</a:t>
            </a:r>
            <a:endParaRPr lang="en-IN"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1161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67BF2-D5BF-DE31-B2D6-00EB7A2D05D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FE31249-8652-15F4-AA8F-F26B47035DBE}"/>
              </a:ext>
            </a:extLst>
          </p:cNvPr>
          <p:cNvSpPr txBox="1"/>
          <p:nvPr/>
        </p:nvSpPr>
        <p:spPr>
          <a:xfrm>
            <a:off x="188604" y="194835"/>
            <a:ext cx="3171216" cy="477054"/>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PROBLEM STATEMENT</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C143540-1878-4EA7-A8E4-92BF2A08C314}"/>
              </a:ext>
            </a:extLst>
          </p:cNvPr>
          <p:cNvSpPr txBox="1"/>
          <p:nvPr/>
        </p:nvSpPr>
        <p:spPr>
          <a:xfrm>
            <a:off x="840104" y="805354"/>
            <a:ext cx="7653656" cy="707886"/>
          </a:xfrm>
          <a:prstGeom prst="rect">
            <a:avLst/>
          </a:prstGeom>
          <a:noFill/>
          <a:ln>
            <a:noFill/>
          </a:ln>
        </p:spPr>
        <p:txBody>
          <a:bodyPr wrap="square" rtlCol="0">
            <a:spAutoFit/>
          </a:bodyPr>
          <a:lstStyle/>
          <a:p>
            <a:r>
              <a:rPr lang="en-IN" sz="2000" dirty="0">
                <a:latin typeface="Calibri" panose="020F0502020204030204" pitchFamily="34" charset="0"/>
                <a:cs typeface="Calibri" panose="020F0502020204030204" pitchFamily="34" charset="0"/>
              </a:rPr>
              <a:t>Which plans were discontinued following the 5G rollout, and what were the key factors behind their discontinuation?</a:t>
            </a:r>
            <a:r>
              <a:rPr lang="en-US" sz="2000" dirty="0">
                <a:latin typeface="Calibri" panose="020F0502020204030204" pitchFamily="34" charset="0"/>
                <a:cs typeface="Calibri" panose="020F0502020204030204" pitchFamily="34" charset="0"/>
              </a:rPr>
              <a:t> </a:t>
            </a:r>
            <a:endParaRPr lang="en-IN" sz="2000" dirty="0">
              <a:latin typeface="Calibri" panose="020F0502020204030204" pitchFamily="34" charset="0"/>
              <a:cs typeface="Calibri" panose="020F0502020204030204" pitchFamily="34" charset="0"/>
            </a:endParaRPr>
          </a:p>
        </p:txBody>
      </p:sp>
      <p:sp>
        <p:nvSpPr>
          <p:cNvPr id="14" name="Arrow: Pentagon 13">
            <a:extLst>
              <a:ext uri="{FF2B5EF4-FFF2-40B4-BE49-F238E27FC236}">
                <a16:creationId xmlns:a16="http://schemas.microsoft.com/office/drawing/2014/main" id="{264279E8-4943-3227-042C-83D77E8D04DE}"/>
              </a:ext>
            </a:extLst>
          </p:cNvPr>
          <p:cNvSpPr/>
          <p:nvPr/>
        </p:nvSpPr>
        <p:spPr>
          <a:xfrm rot="5400000">
            <a:off x="192732" y="949569"/>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FE49126E-3180-6602-BD38-46E5AAD9AC5F}"/>
              </a:ext>
            </a:extLst>
          </p:cNvPr>
          <p:cNvSpPr txBox="1"/>
          <p:nvPr/>
        </p:nvSpPr>
        <p:spPr>
          <a:xfrm>
            <a:off x="266709" y="923226"/>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5</a:t>
            </a:r>
            <a:endParaRPr lang="en-IN" sz="2000" dirty="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7ECBFEFE-0C38-7C3E-6C56-67BDEF868DF8}"/>
              </a:ext>
            </a:extLst>
          </p:cNvPr>
          <p:cNvSpPr txBox="1"/>
          <p:nvPr/>
        </p:nvSpPr>
        <p:spPr>
          <a:xfrm>
            <a:off x="5879690" y="1583750"/>
            <a:ext cx="2134200"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Key Observations</a:t>
            </a:r>
            <a:endParaRPr lang="en-IN" b="1" dirty="0">
              <a:solidFill>
                <a:schemeClr val="tx1">
                  <a:alpha val="50000"/>
                </a:schemeClr>
              </a:solidFill>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0ECC1A75-E5B9-9E4A-029C-A0FD8149430C}"/>
              </a:ext>
            </a:extLst>
          </p:cNvPr>
          <p:cNvGrpSpPr/>
          <p:nvPr/>
        </p:nvGrpSpPr>
        <p:grpSpPr>
          <a:xfrm>
            <a:off x="445779" y="2491528"/>
            <a:ext cx="5433911" cy="3161762"/>
            <a:chOff x="445779" y="1901539"/>
            <a:chExt cx="6252471" cy="3534061"/>
          </a:xfrm>
        </p:grpSpPr>
        <p:grpSp>
          <p:nvGrpSpPr>
            <p:cNvPr id="2" name="Group 1">
              <a:extLst>
                <a:ext uri="{FF2B5EF4-FFF2-40B4-BE49-F238E27FC236}">
                  <a16:creationId xmlns:a16="http://schemas.microsoft.com/office/drawing/2014/main" id="{7365255F-80C1-5B9A-2032-179A43229543}"/>
                </a:ext>
              </a:extLst>
            </p:cNvPr>
            <p:cNvGrpSpPr/>
            <p:nvPr/>
          </p:nvGrpSpPr>
          <p:grpSpPr>
            <a:xfrm>
              <a:off x="445779" y="1901539"/>
              <a:ext cx="6252471" cy="3534061"/>
              <a:chOff x="445777" y="1906519"/>
              <a:chExt cx="7322822" cy="4145280"/>
            </a:xfrm>
          </p:grpSpPr>
          <p:pic>
            <p:nvPicPr>
              <p:cNvPr id="9" name="Picture 8">
                <a:extLst>
                  <a:ext uri="{FF2B5EF4-FFF2-40B4-BE49-F238E27FC236}">
                    <a16:creationId xmlns:a16="http://schemas.microsoft.com/office/drawing/2014/main" id="{B66DFA3B-45D8-557B-F13D-38AA39B0C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79" y="1906519"/>
                <a:ext cx="7322820" cy="4145280"/>
              </a:xfrm>
              <a:prstGeom prst="rect">
                <a:avLst/>
              </a:prstGeom>
              <a:ln w="3175" cap="sq">
                <a:solidFill>
                  <a:schemeClr val="tx1"/>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425170E3-6A78-098B-E171-907C38C89E3A}"/>
                  </a:ext>
                </a:extLst>
              </p:cNvPr>
              <p:cNvSpPr/>
              <p:nvPr/>
            </p:nvSpPr>
            <p:spPr>
              <a:xfrm>
                <a:off x="445778" y="3162346"/>
                <a:ext cx="3973821" cy="1113510"/>
              </a:xfrm>
              <a:prstGeom prst="rect">
                <a:avLst/>
              </a:prstGeom>
              <a:solidFill>
                <a:srgbClr val="FF0000">
                  <a:alpha val="10000"/>
                </a:srgbClr>
              </a:solidFill>
              <a:ln w="3175">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E68C0397-A9F2-1716-ABFD-407233EC55C9}"/>
                  </a:ext>
                </a:extLst>
              </p:cNvPr>
              <p:cNvSpPr/>
              <p:nvPr/>
            </p:nvSpPr>
            <p:spPr>
              <a:xfrm>
                <a:off x="445779" y="2338109"/>
                <a:ext cx="3973821" cy="277076"/>
              </a:xfrm>
              <a:prstGeom prst="rect">
                <a:avLst/>
              </a:prstGeom>
              <a:solidFill>
                <a:srgbClr val="00B050">
                  <a:alpha val="10000"/>
                </a:srgbClr>
              </a:solidFill>
              <a:ln w="3175">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pic>
            <p:nvPicPr>
              <p:cNvPr id="22" name="Picture 21">
                <a:extLst>
                  <a:ext uri="{FF2B5EF4-FFF2-40B4-BE49-F238E27FC236}">
                    <a16:creationId xmlns:a16="http://schemas.microsoft.com/office/drawing/2014/main" id="{36E6E152-2A01-FCAB-E92E-55988985A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785" y="2391528"/>
                <a:ext cx="166669" cy="166669"/>
              </a:xfrm>
              <a:prstGeom prst="rect">
                <a:avLst/>
              </a:prstGeom>
              <a:ln w="3175">
                <a:solidFill>
                  <a:schemeClr val="tx1"/>
                </a:solidFill>
              </a:ln>
            </p:spPr>
          </p:pic>
          <p:pic>
            <p:nvPicPr>
              <p:cNvPr id="23" name="Picture 22">
                <a:extLst>
                  <a:ext uri="{FF2B5EF4-FFF2-40B4-BE49-F238E27FC236}">
                    <a16:creationId xmlns:a16="http://schemas.microsoft.com/office/drawing/2014/main" id="{98F57376-F997-9465-F8E2-4020C086B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785" y="2969305"/>
                <a:ext cx="168493" cy="142377"/>
              </a:xfrm>
              <a:prstGeom prst="rect">
                <a:avLst/>
              </a:prstGeom>
              <a:ln w="3175">
                <a:solidFill>
                  <a:schemeClr val="tx1"/>
                </a:solidFill>
              </a:ln>
            </p:spPr>
          </p:pic>
          <p:pic>
            <p:nvPicPr>
              <p:cNvPr id="31" name="Picture 30">
                <a:extLst>
                  <a:ext uri="{FF2B5EF4-FFF2-40B4-BE49-F238E27FC236}">
                    <a16:creationId xmlns:a16="http://schemas.microsoft.com/office/drawing/2014/main" id="{1AE761AF-D3D9-824B-797E-BC0F5FC6E0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6784" y="2676197"/>
                <a:ext cx="166669" cy="166669"/>
              </a:xfrm>
              <a:prstGeom prst="rect">
                <a:avLst/>
              </a:prstGeom>
              <a:ln w="3175">
                <a:solidFill>
                  <a:schemeClr val="tx1"/>
                </a:solidFill>
              </a:ln>
            </p:spPr>
          </p:pic>
          <p:pic>
            <p:nvPicPr>
              <p:cNvPr id="32" name="Picture 31">
                <a:extLst>
                  <a:ext uri="{FF2B5EF4-FFF2-40B4-BE49-F238E27FC236}">
                    <a16:creationId xmlns:a16="http://schemas.microsoft.com/office/drawing/2014/main" id="{3B34072B-E74B-B904-7862-0EDD314F6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1742" y="3248957"/>
                <a:ext cx="168493" cy="142377"/>
              </a:xfrm>
              <a:prstGeom prst="rect">
                <a:avLst/>
              </a:prstGeom>
              <a:ln w="3175">
                <a:solidFill>
                  <a:schemeClr val="tx1"/>
                </a:solidFill>
              </a:ln>
            </p:spPr>
          </p:pic>
          <p:pic>
            <p:nvPicPr>
              <p:cNvPr id="33" name="Picture 32">
                <a:extLst>
                  <a:ext uri="{FF2B5EF4-FFF2-40B4-BE49-F238E27FC236}">
                    <a16:creationId xmlns:a16="http://schemas.microsoft.com/office/drawing/2014/main" id="{CCBBE1D0-77EC-809F-04CB-28BE9B5E55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784" y="3526600"/>
                <a:ext cx="168493" cy="142377"/>
              </a:xfrm>
              <a:prstGeom prst="rect">
                <a:avLst/>
              </a:prstGeom>
              <a:ln w="3175">
                <a:solidFill>
                  <a:schemeClr val="tx1"/>
                </a:solidFill>
              </a:ln>
            </p:spPr>
          </p:pic>
          <p:pic>
            <p:nvPicPr>
              <p:cNvPr id="34" name="Picture 33">
                <a:extLst>
                  <a:ext uri="{FF2B5EF4-FFF2-40B4-BE49-F238E27FC236}">
                    <a16:creationId xmlns:a16="http://schemas.microsoft.com/office/drawing/2014/main" id="{5AFD6245-D157-480D-30CD-6BE61B3F7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1742" y="3802442"/>
                <a:ext cx="168493" cy="142377"/>
              </a:xfrm>
              <a:prstGeom prst="rect">
                <a:avLst/>
              </a:prstGeom>
              <a:ln w="3175">
                <a:solidFill>
                  <a:schemeClr val="tx1"/>
                </a:solidFill>
              </a:ln>
            </p:spPr>
          </p:pic>
          <p:pic>
            <p:nvPicPr>
              <p:cNvPr id="35" name="Picture 34">
                <a:extLst>
                  <a:ext uri="{FF2B5EF4-FFF2-40B4-BE49-F238E27FC236}">
                    <a16:creationId xmlns:a16="http://schemas.microsoft.com/office/drawing/2014/main" id="{E528A8C4-0B3E-2BE0-1BBA-152D88F4F0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1742" y="4075068"/>
                <a:ext cx="168493" cy="142377"/>
              </a:xfrm>
              <a:prstGeom prst="rect">
                <a:avLst/>
              </a:prstGeom>
              <a:ln w="3175">
                <a:solidFill>
                  <a:schemeClr val="tx1"/>
                </a:solidFill>
              </a:ln>
            </p:spPr>
          </p:pic>
          <p:pic>
            <p:nvPicPr>
              <p:cNvPr id="37" name="Picture 36">
                <a:extLst>
                  <a:ext uri="{FF2B5EF4-FFF2-40B4-BE49-F238E27FC236}">
                    <a16:creationId xmlns:a16="http://schemas.microsoft.com/office/drawing/2014/main" id="{FEB74E02-0E80-4B2F-F1B6-50668253D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2224" y="4305472"/>
                <a:ext cx="201680" cy="201680"/>
              </a:xfrm>
              <a:prstGeom prst="rect">
                <a:avLst/>
              </a:prstGeom>
              <a:ln w="3175">
                <a:solidFill>
                  <a:schemeClr val="tx1"/>
                </a:solidFill>
              </a:ln>
            </p:spPr>
          </p:pic>
          <p:pic>
            <p:nvPicPr>
              <p:cNvPr id="38" name="Picture 37">
                <a:extLst>
                  <a:ext uri="{FF2B5EF4-FFF2-40B4-BE49-F238E27FC236}">
                    <a16:creationId xmlns:a16="http://schemas.microsoft.com/office/drawing/2014/main" id="{BED6B0BC-4478-A0F5-E41C-1F75A355CE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2224" y="4581314"/>
                <a:ext cx="201680" cy="201680"/>
              </a:xfrm>
              <a:prstGeom prst="rect">
                <a:avLst/>
              </a:prstGeom>
              <a:ln w="3175">
                <a:solidFill>
                  <a:schemeClr val="tx1"/>
                </a:solidFill>
              </a:ln>
            </p:spPr>
          </p:pic>
          <p:pic>
            <p:nvPicPr>
              <p:cNvPr id="39" name="Picture 38">
                <a:extLst>
                  <a:ext uri="{FF2B5EF4-FFF2-40B4-BE49-F238E27FC236}">
                    <a16:creationId xmlns:a16="http://schemas.microsoft.com/office/drawing/2014/main" id="{0EB37C21-32FC-6DA3-D7A6-3DE6301E96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9278" y="4862767"/>
                <a:ext cx="201680" cy="201680"/>
              </a:xfrm>
              <a:prstGeom prst="rect">
                <a:avLst/>
              </a:prstGeom>
              <a:ln w="3175">
                <a:solidFill>
                  <a:schemeClr val="tx1"/>
                </a:solidFill>
              </a:ln>
            </p:spPr>
          </p:pic>
          <p:pic>
            <p:nvPicPr>
              <p:cNvPr id="40" name="Picture 39">
                <a:extLst>
                  <a:ext uri="{FF2B5EF4-FFF2-40B4-BE49-F238E27FC236}">
                    <a16:creationId xmlns:a16="http://schemas.microsoft.com/office/drawing/2014/main" id="{04920825-BA04-F93D-4913-0F9FDD92B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9278" y="5138609"/>
                <a:ext cx="201680" cy="201680"/>
              </a:xfrm>
              <a:prstGeom prst="rect">
                <a:avLst/>
              </a:prstGeom>
              <a:ln w="3175">
                <a:solidFill>
                  <a:schemeClr val="tx1"/>
                </a:solidFill>
              </a:ln>
            </p:spPr>
          </p:pic>
          <p:pic>
            <p:nvPicPr>
              <p:cNvPr id="41" name="Picture 40">
                <a:extLst>
                  <a:ext uri="{FF2B5EF4-FFF2-40B4-BE49-F238E27FC236}">
                    <a16:creationId xmlns:a16="http://schemas.microsoft.com/office/drawing/2014/main" id="{79AC1239-62FB-23F6-4076-AB5D250822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9278" y="5421290"/>
                <a:ext cx="201680" cy="201680"/>
              </a:xfrm>
              <a:prstGeom prst="rect">
                <a:avLst/>
              </a:prstGeom>
              <a:ln w="3175">
                <a:solidFill>
                  <a:schemeClr val="tx1"/>
                </a:solidFill>
              </a:ln>
            </p:spPr>
          </p:pic>
          <p:pic>
            <p:nvPicPr>
              <p:cNvPr id="42" name="Picture 41">
                <a:extLst>
                  <a:ext uri="{FF2B5EF4-FFF2-40B4-BE49-F238E27FC236}">
                    <a16:creationId xmlns:a16="http://schemas.microsoft.com/office/drawing/2014/main" id="{FCF707AB-DA7A-8F82-6F42-404E7CD7CB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9278" y="5700942"/>
                <a:ext cx="201680" cy="201680"/>
              </a:xfrm>
              <a:prstGeom prst="rect">
                <a:avLst/>
              </a:prstGeom>
              <a:ln w="3175">
                <a:solidFill>
                  <a:schemeClr val="tx1"/>
                </a:solidFill>
              </a:ln>
            </p:spPr>
          </p:pic>
          <p:sp>
            <p:nvSpPr>
              <p:cNvPr id="43" name="Rectangle 42">
                <a:extLst>
                  <a:ext uri="{FF2B5EF4-FFF2-40B4-BE49-F238E27FC236}">
                    <a16:creationId xmlns:a16="http://schemas.microsoft.com/office/drawing/2014/main" id="{BA324B5C-05CE-2852-7CF3-7C13415AB4B8}"/>
                  </a:ext>
                </a:extLst>
              </p:cNvPr>
              <p:cNvSpPr/>
              <p:nvPr/>
            </p:nvSpPr>
            <p:spPr>
              <a:xfrm>
                <a:off x="445778" y="5100911"/>
                <a:ext cx="3973821" cy="277076"/>
              </a:xfrm>
              <a:prstGeom prst="rect">
                <a:avLst/>
              </a:prstGeom>
              <a:solidFill>
                <a:srgbClr val="00B050">
                  <a:alpha val="10000"/>
                </a:srgbClr>
              </a:solidFill>
              <a:ln w="3175">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C0BDF3A6-D93F-FB69-1B65-4767D46CEA8A}"/>
                  </a:ext>
                </a:extLst>
              </p:cNvPr>
              <p:cNvSpPr/>
              <p:nvPr/>
            </p:nvSpPr>
            <p:spPr>
              <a:xfrm>
                <a:off x="445777" y="2616295"/>
                <a:ext cx="3973821" cy="277077"/>
              </a:xfrm>
              <a:prstGeom prst="rect">
                <a:avLst/>
              </a:prstGeom>
              <a:solidFill>
                <a:srgbClr val="FFFF00">
                  <a:alpha val="10000"/>
                </a:srgbClr>
              </a:solidFill>
              <a:ln w="3175">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grpSp>
        <p:sp>
          <p:nvSpPr>
            <p:cNvPr id="3" name="Rectangle 2">
              <a:extLst>
                <a:ext uri="{FF2B5EF4-FFF2-40B4-BE49-F238E27FC236}">
                  <a16:creationId xmlns:a16="http://schemas.microsoft.com/office/drawing/2014/main" id="{3B27FB2A-798C-4893-B55C-5258F326AB1C}"/>
                </a:ext>
              </a:extLst>
            </p:cNvPr>
            <p:cNvSpPr/>
            <p:nvPr/>
          </p:nvSpPr>
          <p:spPr>
            <a:xfrm>
              <a:off x="445779" y="3923354"/>
              <a:ext cx="3392982" cy="701566"/>
            </a:xfrm>
            <a:prstGeom prst="rect">
              <a:avLst/>
            </a:prstGeom>
            <a:solidFill>
              <a:schemeClr val="bg1">
                <a:alpha val="30000"/>
              </a:schemeClr>
            </a:solidFill>
            <a:ln w="31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9A84E3FE-AA5F-20E1-E2AE-FD7780947732}"/>
              </a:ext>
            </a:extLst>
          </p:cNvPr>
          <p:cNvSpPr txBox="1"/>
          <p:nvPr/>
        </p:nvSpPr>
        <p:spPr>
          <a:xfrm>
            <a:off x="6096000" y="1984034"/>
            <a:ext cx="5909187" cy="4726550"/>
          </a:xfrm>
          <a:prstGeom prst="rect">
            <a:avLst/>
          </a:prstGeom>
          <a:noFill/>
        </p:spPr>
        <p:txBody>
          <a:bodyPr wrap="square">
            <a:spAutoFit/>
          </a:bodyPr>
          <a:lstStyle/>
          <a:p>
            <a:pPr marL="228600" indent="-228600">
              <a:lnSpc>
                <a:spcPct val="150000"/>
              </a:lnSpc>
              <a:buAutoNum type="arabicPeriod"/>
            </a:pPr>
            <a:r>
              <a:rPr lang="en-IN" sz="1200" b="1" dirty="0">
                <a:latin typeface="Calibri" panose="020F0502020204030204" pitchFamily="34" charset="0"/>
                <a:cs typeface="Calibri" panose="020F0502020204030204" pitchFamily="34" charset="0"/>
              </a:rPr>
              <a:t>P8 – Daily Saviour (1GB/Day Valid 1 Day)</a:t>
            </a:r>
          </a:p>
          <a:p>
            <a:pPr>
              <a:lnSpc>
                <a:spcPct val="150000"/>
              </a:lnSpc>
            </a:pPr>
            <a:endParaRPr lang="en-IN" sz="500" b="1" dirty="0">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Possibly a low-value daily recharge suited for 3G/4G users.</a:t>
            </a: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With the launch of data-rich 5G plans, users likely migrated to more powerful, long-validity packs.</a:t>
            </a:r>
          </a:p>
          <a:p>
            <a:pPr marL="171450" indent="-171450">
              <a:lnSpc>
                <a:spcPct val="150000"/>
              </a:lnSpc>
              <a:buFont typeface="Arial" panose="020B0604020202020204" pitchFamily="34" charset="0"/>
              <a:buChar char="•"/>
            </a:pPr>
            <a:r>
              <a:rPr lang="en-IN" sz="1200" b="1" dirty="0">
                <a:solidFill>
                  <a:srgbClr val="FFFF00"/>
                </a:solidFill>
                <a:latin typeface="Calibri" panose="020F0502020204030204" pitchFamily="34" charset="0"/>
                <a:cs typeface="Calibri" panose="020F0502020204030204" pitchFamily="34" charset="0"/>
              </a:rPr>
              <a:t>Likely discontinued due to reduced demand and relevance in a 5G environment.</a:t>
            </a:r>
          </a:p>
          <a:p>
            <a:pPr>
              <a:lnSpc>
                <a:spcPct val="150000"/>
              </a:lnSpc>
            </a:pPr>
            <a:endParaRPr lang="en-IN" sz="1200" dirty="0">
              <a:latin typeface="Calibri" panose="020F0502020204030204" pitchFamily="34" charset="0"/>
              <a:cs typeface="Calibri" panose="020F0502020204030204" pitchFamily="34" charset="0"/>
            </a:endParaRPr>
          </a:p>
          <a:p>
            <a:pPr>
              <a:lnSpc>
                <a:spcPct val="150000"/>
              </a:lnSpc>
            </a:pPr>
            <a:r>
              <a:rPr lang="en-IN" sz="1200" b="1" dirty="0">
                <a:latin typeface="Calibri" panose="020F0502020204030204" pitchFamily="34" charset="0"/>
                <a:cs typeface="Calibri" panose="020F0502020204030204" pitchFamily="34" charset="0"/>
              </a:rPr>
              <a:t>2. P9 – Combo Top-Up (14.95 </a:t>
            </a:r>
            <a:r>
              <a:rPr lang="en-IN" sz="1200" b="1" dirty="0" err="1">
                <a:latin typeface="Calibri" panose="020F0502020204030204" pitchFamily="34" charset="0"/>
                <a:cs typeface="Calibri" panose="020F0502020204030204" pitchFamily="34" charset="0"/>
              </a:rPr>
              <a:t>Talktime</a:t>
            </a:r>
            <a:r>
              <a:rPr lang="en-IN" sz="1200" b="1" dirty="0">
                <a:latin typeface="Calibri" panose="020F0502020204030204" pitchFamily="34" charset="0"/>
                <a:cs typeface="Calibri" panose="020F0502020204030204" pitchFamily="34" charset="0"/>
              </a:rPr>
              <a:t> and 300MB data)</a:t>
            </a:r>
          </a:p>
          <a:p>
            <a:pPr>
              <a:lnSpc>
                <a:spcPct val="150000"/>
              </a:lnSpc>
            </a:pPr>
            <a:endParaRPr lang="en-IN" sz="500" b="1" dirty="0">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Combines talk time and low data  a structure not optimized for 5G usage patterns.</a:t>
            </a: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5G users expect faster speed + larger data limits, making such combo packs outdated.</a:t>
            </a:r>
          </a:p>
          <a:p>
            <a:pPr marL="171450" indent="-171450">
              <a:lnSpc>
                <a:spcPct val="150000"/>
              </a:lnSpc>
              <a:buFont typeface="Arial" panose="020B0604020202020204" pitchFamily="34" charset="0"/>
              <a:buChar char="•"/>
            </a:pPr>
            <a:r>
              <a:rPr lang="en-IN" sz="1200" b="1" dirty="0">
                <a:solidFill>
                  <a:srgbClr val="FFFF00"/>
                </a:solidFill>
                <a:latin typeface="Calibri" panose="020F0502020204030204" pitchFamily="34" charset="0"/>
                <a:cs typeface="Calibri" panose="020F0502020204030204" pitchFamily="34" charset="0"/>
              </a:rPr>
              <a:t>Likely discontinued due to poor data offering and outdated design.</a:t>
            </a:r>
          </a:p>
          <a:p>
            <a:pPr>
              <a:lnSpc>
                <a:spcPct val="150000"/>
              </a:lnSpc>
            </a:pPr>
            <a:endParaRPr lang="en-IN" sz="1200" dirty="0">
              <a:latin typeface="Calibri" panose="020F0502020204030204" pitchFamily="34" charset="0"/>
              <a:cs typeface="Calibri" panose="020F0502020204030204" pitchFamily="34" charset="0"/>
            </a:endParaRPr>
          </a:p>
          <a:p>
            <a:pPr>
              <a:lnSpc>
                <a:spcPct val="150000"/>
              </a:lnSpc>
            </a:pPr>
            <a:r>
              <a:rPr lang="en-IN" sz="1200" b="1" dirty="0">
                <a:latin typeface="Calibri" panose="020F0502020204030204" pitchFamily="34" charset="0"/>
                <a:cs typeface="Calibri" panose="020F0502020204030204" pitchFamily="34" charset="0"/>
              </a:rPr>
              <a:t>3. P10 – Big Combo Pack (6GB/Day Valid 3 Days)</a:t>
            </a:r>
          </a:p>
          <a:p>
            <a:pPr>
              <a:lnSpc>
                <a:spcPct val="150000"/>
              </a:lnSpc>
            </a:pPr>
            <a:endParaRPr lang="en-IN" sz="500" b="1" dirty="0">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Despite the name, the revenue was relatively low at 152.6M before 5G.</a:t>
            </a: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Suggests it wasn’t adopted widely even before 5G.</a:t>
            </a:r>
          </a:p>
          <a:p>
            <a:pPr marL="171450" indent="-171450">
              <a:lnSpc>
                <a:spcPct val="150000"/>
              </a:lnSpc>
              <a:buFont typeface="Arial" panose="020B0604020202020204" pitchFamily="34" charset="0"/>
              <a:buChar char="•"/>
            </a:pPr>
            <a:r>
              <a:rPr lang="en-IN" sz="1200" b="1" dirty="0">
                <a:solidFill>
                  <a:srgbClr val="FFFF00"/>
                </a:solidFill>
                <a:latin typeface="Calibri" panose="020F0502020204030204" pitchFamily="34" charset="0"/>
                <a:cs typeface="Calibri" panose="020F0502020204030204" pitchFamily="34" charset="0"/>
              </a:rPr>
              <a:t>Likely discontinued due to low performance and poor value proposition in the 5G era.</a:t>
            </a:r>
            <a:endParaRPr lang="en-IN" sz="1200" dirty="0">
              <a:solidFill>
                <a:srgbClr val="FFFF00"/>
              </a:solidFill>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6591F0A0-9ED6-FBCD-FCC9-9DC303EA75D1}"/>
              </a:ext>
            </a:extLst>
          </p:cNvPr>
          <p:cNvSpPr/>
          <p:nvPr/>
        </p:nvSpPr>
        <p:spPr>
          <a:xfrm>
            <a:off x="3440279" y="4321300"/>
            <a:ext cx="554506" cy="169616"/>
          </a:xfrm>
          <a:prstGeom prst="ellipse">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1E0C3538-DA21-E37B-5CCF-628669FA05C8}"/>
              </a:ext>
            </a:extLst>
          </p:cNvPr>
          <p:cNvSpPr/>
          <p:nvPr/>
        </p:nvSpPr>
        <p:spPr>
          <a:xfrm>
            <a:off x="3440279" y="4531695"/>
            <a:ext cx="554506" cy="169616"/>
          </a:xfrm>
          <a:prstGeom prst="ellipse">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BF0EEC82-0615-A813-DC36-F07BD3AD7B49}"/>
              </a:ext>
            </a:extLst>
          </p:cNvPr>
          <p:cNvSpPr/>
          <p:nvPr/>
        </p:nvSpPr>
        <p:spPr>
          <a:xfrm>
            <a:off x="3440279" y="4730583"/>
            <a:ext cx="554506" cy="169616"/>
          </a:xfrm>
          <a:prstGeom prst="ellipse">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E63182AE-43F9-B2E1-74E0-3C8DAB9909B8}"/>
              </a:ext>
            </a:extLst>
          </p:cNvPr>
          <p:cNvSpPr/>
          <p:nvPr/>
        </p:nvSpPr>
        <p:spPr>
          <a:xfrm>
            <a:off x="4062412" y="4359018"/>
            <a:ext cx="45719" cy="51016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70197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D31E29C-02EC-7974-2022-1F8DFC8B865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F043B0B-728F-9DB0-49A3-B72DEC2C47A7}"/>
              </a:ext>
            </a:extLst>
          </p:cNvPr>
          <p:cNvSpPr txBox="1"/>
          <p:nvPr/>
        </p:nvSpPr>
        <p:spPr>
          <a:xfrm>
            <a:off x="152812" y="155506"/>
            <a:ext cx="5536788" cy="477054"/>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MARKET SHARE ANALYSIS OF WAVECON </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8A6D26BB-DF1A-88FD-1F2F-B9DEB798EB11}"/>
              </a:ext>
            </a:extLst>
          </p:cNvPr>
          <p:cNvGrpSpPr/>
          <p:nvPr/>
        </p:nvGrpSpPr>
        <p:grpSpPr>
          <a:xfrm>
            <a:off x="329382" y="748543"/>
            <a:ext cx="6241195" cy="3950526"/>
            <a:chOff x="314142" y="756163"/>
            <a:chExt cx="6241195" cy="3950526"/>
          </a:xfrm>
        </p:grpSpPr>
        <p:sp>
          <p:nvSpPr>
            <p:cNvPr id="6" name="TextBox 5">
              <a:extLst>
                <a:ext uri="{FF2B5EF4-FFF2-40B4-BE49-F238E27FC236}">
                  <a16:creationId xmlns:a16="http://schemas.microsoft.com/office/drawing/2014/main" id="{7B929129-11B0-4754-37E9-34FACA7A3484}"/>
                </a:ext>
              </a:extLst>
            </p:cNvPr>
            <p:cNvSpPr txBox="1"/>
            <p:nvPr/>
          </p:nvSpPr>
          <p:spPr>
            <a:xfrm>
              <a:off x="795335" y="4383524"/>
              <a:ext cx="2089631" cy="323165"/>
            </a:xfrm>
            <a:prstGeom prst="rect">
              <a:avLst/>
            </a:prstGeom>
            <a:noFill/>
            <a:ln>
              <a:noFill/>
            </a:ln>
          </p:spPr>
          <p:txBody>
            <a:bodyPr wrap="square" rtlCol="0">
              <a:spAutoFit/>
            </a:bodyPr>
            <a:lstStyle/>
            <a:p>
              <a:pPr algn="ctr"/>
              <a:r>
                <a:rPr lang="en-US" sz="1500" dirty="0">
                  <a:latin typeface="Calibri" panose="020F0502020204030204" pitchFamily="34" charset="0"/>
                  <a:cs typeface="Calibri" panose="020F0502020204030204" pitchFamily="34" charset="0"/>
                </a:rPr>
                <a:t>Market Share Before 5G</a:t>
              </a:r>
              <a:endParaRPr lang="en-IN" sz="15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80B33FC-7113-9C0F-2879-FB7C159FA4FC}"/>
                </a:ext>
              </a:extLst>
            </p:cNvPr>
            <p:cNvSpPr txBox="1"/>
            <p:nvPr/>
          </p:nvSpPr>
          <p:spPr>
            <a:xfrm>
              <a:off x="3971918" y="4383524"/>
              <a:ext cx="2000520" cy="323165"/>
            </a:xfrm>
            <a:prstGeom prst="rect">
              <a:avLst/>
            </a:prstGeom>
            <a:noFill/>
            <a:ln>
              <a:noFill/>
            </a:ln>
          </p:spPr>
          <p:txBody>
            <a:bodyPr wrap="square" rtlCol="0">
              <a:spAutoFit/>
            </a:bodyPr>
            <a:lstStyle/>
            <a:p>
              <a:pPr algn="ctr"/>
              <a:r>
                <a:rPr lang="en-US" sz="1500" dirty="0">
                  <a:latin typeface="Calibri" panose="020F0502020204030204" pitchFamily="34" charset="0"/>
                  <a:cs typeface="Calibri" panose="020F0502020204030204" pitchFamily="34" charset="0"/>
                </a:rPr>
                <a:t>Market Share After 5G</a:t>
              </a:r>
              <a:endParaRPr lang="en-IN" sz="15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2DF44DD-97DD-9B99-60B7-12E84BDC0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42" y="756163"/>
              <a:ext cx="6241195" cy="3627361"/>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FD7DEAB9-200E-980A-0F88-B79608FD3BB3}"/>
                </a:ext>
              </a:extLst>
            </p:cNvPr>
            <p:cNvCxnSpPr>
              <a:cxnSpLocks/>
              <a:stCxn id="8" idx="0"/>
            </p:cNvCxnSpPr>
            <p:nvPr/>
          </p:nvCxnSpPr>
          <p:spPr>
            <a:xfrm flipH="1">
              <a:off x="3413221" y="756163"/>
              <a:ext cx="21519" cy="3950526"/>
            </a:xfrm>
            <a:prstGeom prst="line">
              <a:avLst/>
            </a:prstGeom>
          </p:spPr>
          <p:style>
            <a:lnRef idx="2">
              <a:schemeClr val="accent5"/>
            </a:lnRef>
            <a:fillRef idx="0">
              <a:schemeClr val="accent5"/>
            </a:fillRef>
            <a:effectRef idx="1">
              <a:schemeClr val="accent5"/>
            </a:effectRef>
            <a:fontRef idx="minor">
              <a:schemeClr val="tx1"/>
            </a:fontRef>
          </p:style>
        </p:cxnSp>
      </p:grpSp>
      <p:sp>
        <p:nvSpPr>
          <p:cNvPr id="16" name="Rectangle 15">
            <a:extLst>
              <a:ext uri="{FF2B5EF4-FFF2-40B4-BE49-F238E27FC236}">
                <a16:creationId xmlns:a16="http://schemas.microsoft.com/office/drawing/2014/main" id="{CA860FB2-55EF-BAB4-4DCA-A833EF291673}"/>
              </a:ext>
            </a:extLst>
          </p:cNvPr>
          <p:cNvSpPr/>
          <p:nvPr/>
        </p:nvSpPr>
        <p:spPr>
          <a:xfrm>
            <a:off x="329382" y="2860971"/>
            <a:ext cx="6924858" cy="644229"/>
          </a:xfrm>
          <a:prstGeom prst="rect">
            <a:avLst/>
          </a:prstGeom>
          <a:no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9" name="TextBox 18">
            <a:extLst>
              <a:ext uri="{FF2B5EF4-FFF2-40B4-BE49-F238E27FC236}">
                <a16:creationId xmlns:a16="http://schemas.microsoft.com/office/drawing/2014/main" id="{28065C66-63D6-C96D-2954-079C7827D2D4}"/>
              </a:ext>
            </a:extLst>
          </p:cNvPr>
          <p:cNvSpPr txBox="1"/>
          <p:nvPr/>
        </p:nvSpPr>
        <p:spPr>
          <a:xfrm>
            <a:off x="6669800" y="3021502"/>
            <a:ext cx="485217" cy="323165"/>
          </a:xfrm>
          <a:prstGeom prst="rect">
            <a:avLst/>
          </a:prstGeom>
          <a:noFill/>
          <a:ln>
            <a:noFill/>
          </a:ln>
        </p:spPr>
        <p:txBody>
          <a:bodyPr wrap="square" rtlCol="0">
            <a:spAutoFit/>
          </a:bodyPr>
          <a:lstStyle/>
          <a:p>
            <a:pPr algn="ctr"/>
            <a:r>
              <a:rPr lang="en-US" sz="1500" dirty="0">
                <a:latin typeface="Calibri" panose="020F0502020204030204" pitchFamily="34" charset="0"/>
                <a:cs typeface="Calibri" panose="020F0502020204030204" pitchFamily="34" charset="0"/>
              </a:rPr>
              <a:t>3rd</a:t>
            </a:r>
            <a:endParaRPr lang="en-IN" sz="15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3601E40C-3BE5-D038-15EB-ED3082626594}"/>
              </a:ext>
            </a:extLst>
          </p:cNvPr>
          <p:cNvSpPr txBox="1"/>
          <p:nvPr/>
        </p:nvSpPr>
        <p:spPr>
          <a:xfrm>
            <a:off x="2449719" y="4699069"/>
            <a:ext cx="2000520" cy="323165"/>
          </a:xfrm>
          <a:prstGeom prst="rect">
            <a:avLst/>
          </a:prstGeom>
          <a:noFill/>
          <a:ln>
            <a:noFill/>
          </a:ln>
        </p:spPr>
        <p:txBody>
          <a:bodyPr wrap="square" rtlCol="0">
            <a:spAutoFit/>
          </a:bodyPr>
          <a:lstStyle/>
          <a:p>
            <a:pPr algn="ctr"/>
            <a:r>
              <a:rPr lang="en-US" sz="1500" dirty="0">
                <a:latin typeface="Calibri" panose="020F0502020204030204" pitchFamily="34" charset="0"/>
                <a:cs typeface="Calibri" panose="020F0502020204030204" pitchFamily="34" charset="0"/>
              </a:rPr>
              <a:t>5G</a:t>
            </a:r>
            <a:endParaRPr lang="en-IN" sz="1500" dirty="0">
              <a:latin typeface="Calibri" panose="020F0502020204030204" pitchFamily="34" charset="0"/>
              <a:cs typeface="Calibri" panose="020F0502020204030204" pitchFamily="34" charset="0"/>
            </a:endParaRPr>
          </a:p>
        </p:txBody>
      </p:sp>
      <p:graphicFrame>
        <p:nvGraphicFramePr>
          <p:cNvPr id="21" name="Table 20">
            <a:extLst>
              <a:ext uri="{FF2B5EF4-FFF2-40B4-BE49-F238E27FC236}">
                <a16:creationId xmlns:a16="http://schemas.microsoft.com/office/drawing/2014/main" id="{95F99F02-C4DC-5A6D-B40E-04CE8ABE2551}"/>
              </a:ext>
            </a:extLst>
          </p:cNvPr>
          <p:cNvGraphicFramePr>
            <a:graphicFrameLocks noGrp="1"/>
          </p:cNvGraphicFramePr>
          <p:nvPr>
            <p:extLst>
              <p:ext uri="{D42A27DB-BD31-4B8C-83A1-F6EECF244321}">
                <p14:modId xmlns:p14="http://schemas.microsoft.com/office/powerpoint/2010/main" val="1821649731"/>
              </p:ext>
            </p:extLst>
          </p:nvPr>
        </p:nvGraphicFramePr>
        <p:xfrm>
          <a:off x="7353463" y="742977"/>
          <a:ext cx="4509154" cy="3627364"/>
        </p:xfrm>
        <a:graphic>
          <a:graphicData uri="http://schemas.openxmlformats.org/drawingml/2006/table">
            <a:tbl>
              <a:tblPr firstRow="1" firstCol="1" bandRow="1">
                <a:tableStyleId>{5C22544A-7EE6-4342-B048-85BDC9FD1C3A}</a:tableStyleId>
              </a:tblPr>
              <a:tblGrid>
                <a:gridCol w="848152">
                  <a:extLst>
                    <a:ext uri="{9D8B030D-6E8A-4147-A177-3AD203B41FA5}">
                      <a16:colId xmlns:a16="http://schemas.microsoft.com/office/drawing/2014/main" val="3792257455"/>
                    </a:ext>
                  </a:extLst>
                </a:gridCol>
                <a:gridCol w="962495">
                  <a:extLst>
                    <a:ext uri="{9D8B030D-6E8A-4147-A177-3AD203B41FA5}">
                      <a16:colId xmlns:a16="http://schemas.microsoft.com/office/drawing/2014/main" val="2386504784"/>
                    </a:ext>
                  </a:extLst>
                </a:gridCol>
                <a:gridCol w="2698507">
                  <a:extLst>
                    <a:ext uri="{9D8B030D-6E8A-4147-A177-3AD203B41FA5}">
                      <a16:colId xmlns:a16="http://schemas.microsoft.com/office/drawing/2014/main" val="3876850791"/>
                    </a:ext>
                  </a:extLst>
                </a:gridCol>
              </a:tblGrid>
              <a:tr h="314795">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Month</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WaveCon (%)</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US" sz="1200" kern="100" dirty="0">
                          <a:effectLst/>
                          <a:latin typeface="Calibri" panose="020F0502020204030204" pitchFamily="34" charset="0"/>
                          <a:ea typeface="游ゴシック" panose="020B0400000000000000" pitchFamily="34" charset="-128"/>
                          <a:cs typeface="Calibri" panose="020F0502020204030204" pitchFamily="34" charset="0"/>
                        </a:rPr>
                        <a:t>Observation</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3426456651"/>
                  </a:ext>
                </a:extLst>
              </a:tr>
              <a:tr h="316926">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Jan</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19.76 %</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pPr>
                      <a:endParaRPr lang="en-IN" sz="1200" kern="100">
                        <a:effectLst/>
                        <a:latin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2479741409"/>
                  </a:ext>
                </a:extLst>
              </a:tr>
              <a:tr h="314980">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Feb</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20.79 %</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Strong gain</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2960050939"/>
                  </a:ext>
                </a:extLst>
              </a:tr>
              <a:tr h="314980">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Mar</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20.97 %</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Peak pre-launch</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1125347101"/>
                  </a:ext>
                </a:extLst>
              </a:tr>
              <a:tr h="423153">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Apr</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19.43 %</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Sharp drop right before 5G rollout</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2905777224"/>
                  </a:ext>
                </a:extLst>
              </a:tr>
              <a:tr h="314980">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May</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5G Launch Month</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1853215720"/>
                  </a:ext>
                </a:extLst>
              </a:tr>
              <a:tr h="390622">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Jun</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18.70 %</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Slight recovery post-launch</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2278029771"/>
                  </a:ext>
                </a:extLst>
              </a:tr>
              <a:tr h="423153">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Jul</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19.15 %</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Gain, but still lower than pre-5G peak</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1105220346"/>
                  </a:ext>
                </a:extLst>
              </a:tr>
              <a:tr h="390622">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Aug</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19.84 %</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Nearly back to March level</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1374795717"/>
                  </a:ext>
                </a:extLst>
              </a:tr>
              <a:tr h="423153">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Sep</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17.84 %</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Big drop – lowest across both phases</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1520291277"/>
                  </a:ext>
                </a:extLst>
              </a:tr>
            </a:tbl>
          </a:graphicData>
        </a:graphic>
      </p:graphicFrame>
      <p:sp>
        <p:nvSpPr>
          <p:cNvPr id="23" name="TextBox 22">
            <a:extLst>
              <a:ext uri="{FF2B5EF4-FFF2-40B4-BE49-F238E27FC236}">
                <a16:creationId xmlns:a16="http://schemas.microsoft.com/office/drawing/2014/main" id="{1A6AA5C5-6297-EDFF-9227-E97393F1B1D2}"/>
              </a:ext>
            </a:extLst>
          </p:cNvPr>
          <p:cNvSpPr txBox="1"/>
          <p:nvPr/>
        </p:nvSpPr>
        <p:spPr>
          <a:xfrm>
            <a:off x="180349" y="4996903"/>
            <a:ext cx="6096000" cy="1479508"/>
          </a:xfrm>
          <a:prstGeom prst="rect">
            <a:avLst/>
          </a:prstGeom>
          <a:noFill/>
        </p:spPr>
        <p:txBody>
          <a:bodyPr wrap="square">
            <a:spAutoFit/>
          </a:bodyPr>
          <a:lstStyle/>
          <a:p>
            <a:pPr>
              <a:lnSpc>
                <a:spcPct val="150000"/>
              </a:lnSpc>
              <a:spcAft>
                <a:spcPts val="800"/>
              </a:spcAft>
              <a:buNone/>
            </a:pPr>
            <a:r>
              <a:rPr lang="en-IN" sz="1200" b="1" kern="100" dirty="0">
                <a:effectLst/>
                <a:latin typeface="Calibri" panose="020F0502020204030204" pitchFamily="34" charset="0"/>
                <a:ea typeface="游ゴシック" panose="020B0400000000000000" pitchFamily="34" charset="-128"/>
                <a:cs typeface="Calibri" panose="020F0502020204030204" pitchFamily="34" charset="0"/>
              </a:rPr>
              <a:t>🔼 Positive Signs (Jun–Aug)</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200" b="1" kern="100" dirty="0">
                <a:effectLst/>
                <a:latin typeface="Calibri" panose="020F0502020204030204" pitchFamily="34" charset="0"/>
                <a:ea typeface="游ゴシック" panose="020B0400000000000000" pitchFamily="34" charset="-128"/>
                <a:cs typeface="Calibri" panose="020F0502020204030204" pitchFamily="34" charset="0"/>
              </a:rPr>
              <a:t>Gradual recovery</a:t>
            </a: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 from June to August.</a:t>
            </a:r>
          </a:p>
          <a:p>
            <a:pPr marL="342900" lvl="0" indent="-342900">
              <a:lnSpc>
                <a:spcPct val="150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By </a:t>
            </a:r>
            <a:r>
              <a:rPr lang="en-IN" sz="1200" b="1" kern="100" dirty="0">
                <a:effectLst/>
                <a:latin typeface="Calibri" panose="020F0502020204030204" pitchFamily="34" charset="0"/>
                <a:ea typeface="游ゴシック" panose="020B0400000000000000" pitchFamily="34" charset="-128"/>
                <a:cs typeface="Calibri" panose="020F0502020204030204" pitchFamily="34" charset="0"/>
              </a:rPr>
              <a:t>August</a:t>
            </a: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 market share touched </a:t>
            </a:r>
            <a:r>
              <a:rPr lang="en-IN" sz="1200" b="1" kern="100" dirty="0">
                <a:effectLst/>
                <a:latin typeface="Calibri" panose="020F0502020204030204" pitchFamily="34" charset="0"/>
                <a:ea typeface="游ゴシック" panose="020B0400000000000000" pitchFamily="34" charset="-128"/>
                <a:cs typeface="Calibri" panose="020F0502020204030204" pitchFamily="34" charset="0"/>
              </a:rPr>
              <a:t>19.84%</a:t>
            </a: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 nearly equal to January levels.</a:t>
            </a:r>
          </a:p>
          <a:p>
            <a:pPr marL="342900" lvl="0" indent="-342900">
              <a:lnSpc>
                <a:spcPct val="150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Indicates </a:t>
            </a:r>
            <a:r>
              <a:rPr lang="en-IN" sz="1200" b="1" kern="100" dirty="0">
                <a:effectLst/>
                <a:latin typeface="Calibri" panose="020F0502020204030204" pitchFamily="34" charset="0"/>
                <a:ea typeface="游ゴシック" panose="020B0400000000000000" pitchFamily="34" charset="-128"/>
                <a:cs typeface="Calibri" panose="020F0502020204030204" pitchFamily="34" charset="0"/>
              </a:rPr>
              <a:t>initial post-5G traction</a:t>
            </a: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 possibly driven by new plan adoption (P11, P12).</a:t>
            </a:r>
          </a:p>
        </p:txBody>
      </p:sp>
      <p:sp>
        <p:nvSpPr>
          <p:cNvPr id="25" name="TextBox 24">
            <a:extLst>
              <a:ext uri="{FF2B5EF4-FFF2-40B4-BE49-F238E27FC236}">
                <a16:creationId xmlns:a16="http://schemas.microsoft.com/office/drawing/2014/main" id="{E84DF05C-76DE-1CC8-73EC-001B8709F581}"/>
              </a:ext>
            </a:extLst>
          </p:cNvPr>
          <p:cNvSpPr txBox="1"/>
          <p:nvPr/>
        </p:nvSpPr>
        <p:spPr>
          <a:xfrm>
            <a:off x="6570577" y="4996903"/>
            <a:ext cx="6096000" cy="1479508"/>
          </a:xfrm>
          <a:prstGeom prst="rect">
            <a:avLst/>
          </a:prstGeom>
          <a:noFill/>
        </p:spPr>
        <p:txBody>
          <a:bodyPr wrap="square">
            <a:spAutoFit/>
          </a:bodyPr>
          <a:lstStyle/>
          <a:p>
            <a:pPr>
              <a:lnSpc>
                <a:spcPct val="150000"/>
              </a:lnSpc>
              <a:spcAft>
                <a:spcPts val="800"/>
              </a:spcAft>
              <a:buNone/>
            </a:pPr>
            <a:r>
              <a:rPr lang="en-IN" sz="1200" b="1" kern="100" dirty="0">
                <a:effectLst/>
                <a:latin typeface="Calibri" panose="020F0502020204030204" pitchFamily="34" charset="0"/>
                <a:ea typeface="游ゴシック" panose="020B0400000000000000" pitchFamily="34" charset="-128"/>
                <a:cs typeface="Calibri" panose="020F0502020204030204" pitchFamily="34" charset="0"/>
              </a:rPr>
              <a:t>🔻 Alarming Dip in September</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Falls to </a:t>
            </a:r>
            <a:r>
              <a:rPr lang="en-IN" sz="1200" b="1" kern="100" dirty="0">
                <a:effectLst/>
                <a:latin typeface="Calibri" panose="020F0502020204030204" pitchFamily="34" charset="0"/>
                <a:ea typeface="游ゴシック" panose="020B0400000000000000" pitchFamily="34" charset="-128"/>
                <a:cs typeface="Calibri" panose="020F0502020204030204" pitchFamily="34" charset="0"/>
              </a:rPr>
              <a:t>17.84%</a:t>
            </a: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 lowest across all months.</a:t>
            </a:r>
          </a:p>
          <a:p>
            <a:pPr marL="342900" lvl="0" indent="-342900">
              <a:lnSpc>
                <a:spcPct val="150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This is a </a:t>
            </a:r>
            <a:r>
              <a:rPr lang="en-IN" sz="1200" b="1" kern="100" dirty="0">
                <a:latin typeface="Calibri" panose="020F0502020204030204" pitchFamily="34" charset="0"/>
                <a:ea typeface="游ゴシック" panose="020B0400000000000000" pitchFamily="34" charset="-128"/>
                <a:cs typeface="Calibri" panose="020F0502020204030204" pitchFamily="34" charset="0"/>
              </a:rPr>
              <a:t> -</a:t>
            </a:r>
            <a:r>
              <a:rPr lang="en-IN" sz="1200" b="1" kern="100" dirty="0">
                <a:effectLst/>
                <a:latin typeface="Calibri" panose="020F0502020204030204" pitchFamily="34" charset="0"/>
                <a:ea typeface="游ゴシック" panose="020B0400000000000000" pitchFamily="34" charset="-128"/>
                <a:cs typeface="Calibri" panose="020F0502020204030204" pitchFamily="34" charset="0"/>
              </a:rPr>
              <a:t>3.13% drop</a:t>
            </a: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 from March’s pre-5G high of 20.97%.</a:t>
            </a:r>
          </a:p>
          <a:p>
            <a:pPr marL="342900" lvl="0" indent="-342900">
              <a:lnSpc>
                <a:spcPct val="150000"/>
              </a:lnSpc>
              <a:spcAft>
                <a:spcPts val="800"/>
              </a:spcAft>
              <a:buSzPts val="1000"/>
              <a:buFont typeface="Symbol" panose="05050102010706020507" pitchFamily="18" charset="2"/>
              <a:buChar char=""/>
              <a:tabLst>
                <a:tab pos="457200" algn="l"/>
              </a:tabLst>
            </a:pP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Suggests </a:t>
            </a:r>
            <a:r>
              <a:rPr lang="en-IN" sz="1200" b="1" kern="100" dirty="0">
                <a:effectLst/>
                <a:latin typeface="Calibri" panose="020F0502020204030204" pitchFamily="34" charset="0"/>
                <a:ea typeface="游ゴシック" panose="020B0400000000000000" pitchFamily="34" charset="-128"/>
                <a:cs typeface="Calibri" panose="020F0502020204030204" pitchFamily="34" charset="0"/>
              </a:rPr>
              <a:t>customer dissatisfaction</a:t>
            </a:r>
            <a:r>
              <a:rPr lang="en-IN" sz="1200" kern="100" dirty="0">
                <a:effectLst/>
                <a:latin typeface="Calibri" panose="020F0502020204030204" pitchFamily="34" charset="0"/>
                <a:ea typeface="游ゴシック" panose="020B0400000000000000" pitchFamily="34" charset="-128"/>
                <a:cs typeface="Calibri" panose="020F0502020204030204" pitchFamily="34" charset="0"/>
              </a:rPr>
              <a:t>, plan fatigue, or better competitor offerings.</a:t>
            </a:r>
          </a:p>
        </p:txBody>
      </p:sp>
    </p:spTree>
    <p:extLst>
      <p:ext uri="{BB962C8B-B14F-4D97-AF65-F5344CB8AC3E}">
        <p14:creationId xmlns:p14="http://schemas.microsoft.com/office/powerpoint/2010/main" val="3372909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58C83-4FE0-752D-67D0-87604E85E14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84D1D9-C20C-8F0F-46A1-9B6391BD76BA}"/>
              </a:ext>
            </a:extLst>
          </p:cNvPr>
          <p:cNvSpPr txBox="1"/>
          <p:nvPr/>
        </p:nvSpPr>
        <p:spPr>
          <a:xfrm>
            <a:off x="162972" y="357726"/>
            <a:ext cx="7558628" cy="477054"/>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COMPETITOR`S MARKET SHARE ANALYSIS OF WAVECON </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DEC73639-BE8D-0808-4264-5390275DA594}"/>
              </a:ext>
            </a:extLst>
          </p:cNvPr>
          <p:cNvGraphicFramePr>
            <a:graphicFrameLocks noGrp="1"/>
          </p:cNvGraphicFramePr>
          <p:nvPr>
            <p:extLst>
              <p:ext uri="{D42A27DB-BD31-4B8C-83A1-F6EECF244321}">
                <p14:modId xmlns:p14="http://schemas.microsoft.com/office/powerpoint/2010/main" val="2839541509"/>
              </p:ext>
            </p:extLst>
          </p:nvPr>
        </p:nvGraphicFramePr>
        <p:xfrm>
          <a:off x="270194" y="1199095"/>
          <a:ext cx="5267007" cy="2642261"/>
        </p:xfrm>
        <a:graphic>
          <a:graphicData uri="http://schemas.openxmlformats.org/drawingml/2006/table">
            <a:tbl>
              <a:tblPr firstRow="1" firstCol="1" bandRow="1">
                <a:tableStyleId>{5C22544A-7EE6-4342-B048-85BDC9FD1C3A}</a:tableStyleId>
              </a:tblPr>
              <a:tblGrid>
                <a:gridCol w="969326">
                  <a:extLst>
                    <a:ext uri="{9D8B030D-6E8A-4147-A177-3AD203B41FA5}">
                      <a16:colId xmlns:a16="http://schemas.microsoft.com/office/drawing/2014/main" val="2710975583"/>
                    </a:ext>
                  </a:extLst>
                </a:gridCol>
                <a:gridCol w="1727200">
                  <a:extLst>
                    <a:ext uri="{9D8B030D-6E8A-4147-A177-3AD203B41FA5}">
                      <a16:colId xmlns:a16="http://schemas.microsoft.com/office/drawing/2014/main" val="3829352514"/>
                    </a:ext>
                  </a:extLst>
                </a:gridCol>
                <a:gridCol w="2570481">
                  <a:extLst>
                    <a:ext uri="{9D8B030D-6E8A-4147-A177-3AD203B41FA5}">
                      <a16:colId xmlns:a16="http://schemas.microsoft.com/office/drawing/2014/main" val="155373926"/>
                    </a:ext>
                  </a:extLst>
                </a:gridCol>
              </a:tblGrid>
              <a:tr h="323668">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Operator</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Trend (Jun–Sep)</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Observations</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4206631220"/>
                  </a:ext>
                </a:extLst>
              </a:tr>
              <a:tr h="832648">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PIO</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34.82% → 36.73% 📈</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Dominant and growing – excellent retention or acquisition</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3010086373"/>
                  </a:ext>
                </a:extLst>
              </a:tr>
              <a:tr h="639612">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Dadafone</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28.79% → 27.47% 📉</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Losing ground – opportunity for WaveCon</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6171944"/>
                  </a:ext>
                </a:extLst>
              </a:tr>
              <a:tr h="418978">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Britel</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10.38% → 10.81% ➕ slight up</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Stable player, growing slowly</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2829925867"/>
                  </a:ext>
                </a:extLst>
              </a:tr>
              <a:tr h="418978">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Others</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Around 7.3% steady</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No major movement</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741361734"/>
                  </a:ext>
                </a:extLst>
              </a:tr>
            </a:tbl>
          </a:graphicData>
        </a:graphic>
      </p:graphicFrame>
      <p:sp>
        <p:nvSpPr>
          <p:cNvPr id="10" name="TextBox 9">
            <a:extLst>
              <a:ext uri="{FF2B5EF4-FFF2-40B4-BE49-F238E27FC236}">
                <a16:creationId xmlns:a16="http://schemas.microsoft.com/office/drawing/2014/main" id="{BBAE897B-5374-2A8E-E591-A06E330007E3}"/>
              </a:ext>
            </a:extLst>
          </p:cNvPr>
          <p:cNvSpPr txBox="1"/>
          <p:nvPr/>
        </p:nvSpPr>
        <p:spPr>
          <a:xfrm>
            <a:off x="270194" y="4316452"/>
            <a:ext cx="5348286" cy="1197892"/>
          </a:xfrm>
          <a:prstGeom prst="rect">
            <a:avLst/>
          </a:prstGeom>
          <a:noFill/>
        </p:spPr>
        <p:txBody>
          <a:bodyPr wrap="square">
            <a:spAutoFit/>
          </a:bodyPr>
          <a:lstStyle/>
          <a:p>
            <a:pPr marL="285750" indent="-285750">
              <a:lnSpc>
                <a:spcPct val="150000"/>
              </a:lnSpc>
              <a:spcAft>
                <a:spcPts val="800"/>
              </a:spcAft>
              <a:buFont typeface="Arial" panose="020B0604020202020204" pitchFamily="34" charset="0"/>
              <a:buChar char="•"/>
            </a:pPr>
            <a:r>
              <a:rPr lang="en-IN" sz="1500" b="1" kern="100" dirty="0">
                <a:effectLst/>
                <a:latin typeface="Calibri" panose="020F0502020204030204" pitchFamily="34" charset="0"/>
                <a:ea typeface="游ゴシック" panose="020B0400000000000000" pitchFamily="34" charset="-128"/>
                <a:cs typeface="Mangal" panose="02040503050203030202" pitchFamily="18" charset="0"/>
              </a:rPr>
              <a:t>PIO gained ~2.4%</a:t>
            </a:r>
            <a:r>
              <a:rPr lang="en-IN" sz="1500" kern="100" dirty="0">
                <a:effectLst/>
                <a:latin typeface="Calibri" panose="020F0502020204030204" pitchFamily="34" charset="0"/>
                <a:ea typeface="游ゴシック" panose="020B0400000000000000" pitchFamily="34" charset="-128"/>
                <a:cs typeface="Mangal" panose="02040503050203030202" pitchFamily="18" charset="0"/>
              </a:rPr>
              <a:t>, while </a:t>
            </a:r>
            <a:r>
              <a:rPr lang="en-IN" sz="1500" b="1" kern="100" dirty="0">
                <a:effectLst/>
                <a:latin typeface="Calibri" panose="020F0502020204030204" pitchFamily="34" charset="0"/>
                <a:ea typeface="游ゴシック" panose="020B0400000000000000" pitchFamily="34" charset="-128"/>
                <a:cs typeface="Mangal" panose="02040503050203030202" pitchFamily="18" charset="0"/>
              </a:rPr>
              <a:t>WaveCon lost ~3.1%</a:t>
            </a:r>
            <a:r>
              <a:rPr lang="en-IN" sz="1500" kern="100" dirty="0">
                <a:effectLst/>
                <a:latin typeface="Calibri" panose="020F0502020204030204" pitchFamily="34" charset="0"/>
                <a:ea typeface="游ゴシック" panose="020B0400000000000000" pitchFamily="34" charset="-128"/>
                <a:cs typeface="Mangal" panose="02040503050203030202" pitchFamily="18" charset="0"/>
              </a:rPr>
              <a:t>, </a:t>
            </a:r>
          </a:p>
          <a:p>
            <a:pPr marL="285750" indent="-285750">
              <a:lnSpc>
                <a:spcPct val="150000"/>
              </a:lnSpc>
              <a:spcAft>
                <a:spcPts val="800"/>
              </a:spcAft>
              <a:buFont typeface="Arial" panose="020B0604020202020204" pitchFamily="34" charset="0"/>
              <a:buChar char="•"/>
            </a:pPr>
            <a:r>
              <a:rPr lang="en-IN" sz="1500" kern="100" dirty="0">
                <a:effectLst/>
                <a:latin typeface="Calibri" panose="020F0502020204030204" pitchFamily="34" charset="0"/>
                <a:ea typeface="游ゴシック" panose="020B0400000000000000" pitchFamily="34" charset="-128"/>
                <a:cs typeface="Mangal" panose="02040503050203030202" pitchFamily="18" charset="0"/>
              </a:rPr>
              <a:t>showing </a:t>
            </a:r>
            <a:r>
              <a:rPr lang="en-IN" sz="1500" b="1" kern="100" dirty="0">
                <a:effectLst/>
                <a:latin typeface="Calibri" panose="020F0502020204030204" pitchFamily="34" charset="0"/>
                <a:ea typeface="游ゴシック" panose="020B0400000000000000" pitchFamily="34" charset="-128"/>
                <a:cs typeface="Mangal" panose="02040503050203030202" pitchFamily="18" charset="0"/>
              </a:rPr>
              <a:t>competitive shift away from WaveCon</a:t>
            </a:r>
            <a:r>
              <a:rPr lang="en-IN" sz="1500" kern="100" dirty="0">
                <a:effectLst/>
                <a:latin typeface="Calibri" panose="020F0502020204030204" pitchFamily="34" charset="0"/>
                <a:ea typeface="游ゴシック" panose="020B0400000000000000" pitchFamily="34" charset="-128"/>
                <a:cs typeface="Mangal" panose="02040503050203030202" pitchFamily="18" charset="0"/>
              </a:rPr>
              <a:t> post-5G launch.</a:t>
            </a:r>
          </a:p>
        </p:txBody>
      </p:sp>
      <p:graphicFrame>
        <p:nvGraphicFramePr>
          <p:cNvPr id="11" name="Table 10">
            <a:extLst>
              <a:ext uri="{FF2B5EF4-FFF2-40B4-BE49-F238E27FC236}">
                <a16:creationId xmlns:a16="http://schemas.microsoft.com/office/drawing/2014/main" id="{231FA598-5187-0810-7C74-D2E964F5063D}"/>
              </a:ext>
            </a:extLst>
          </p:cNvPr>
          <p:cNvGraphicFramePr>
            <a:graphicFrameLocks noGrp="1"/>
          </p:cNvGraphicFramePr>
          <p:nvPr>
            <p:extLst>
              <p:ext uri="{D42A27DB-BD31-4B8C-83A1-F6EECF244321}">
                <p14:modId xmlns:p14="http://schemas.microsoft.com/office/powerpoint/2010/main" val="800815112"/>
              </p:ext>
            </p:extLst>
          </p:nvPr>
        </p:nvGraphicFramePr>
        <p:xfrm>
          <a:off x="5695632" y="1199095"/>
          <a:ext cx="6226174" cy="1275140"/>
        </p:xfrm>
        <a:graphic>
          <a:graphicData uri="http://schemas.openxmlformats.org/drawingml/2006/table">
            <a:tbl>
              <a:tblPr firstRow="1" firstCol="1" bandRow="1">
                <a:tableStyleId>{5C22544A-7EE6-4342-B048-85BDC9FD1C3A}</a:tableStyleId>
              </a:tblPr>
              <a:tblGrid>
                <a:gridCol w="987435">
                  <a:extLst>
                    <a:ext uri="{9D8B030D-6E8A-4147-A177-3AD203B41FA5}">
                      <a16:colId xmlns:a16="http://schemas.microsoft.com/office/drawing/2014/main" val="1221126193"/>
                    </a:ext>
                  </a:extLst>
                </a:gridCol>
                <a:gridCol w="1334028">
                  <a:extLst>
                    <a:ext uri="{9D8B030D-6E8A-4147-A177-3AD203B41FA5}">
                      <a16:colId xmlns:a16="http://schemas.microsoft.com/office/drawing/2014/main" val="4065800152"/>
                    </a:ext>
                  </a:extLst>
                </a:gridCol>
                <a:gridCol w="1071117">
                  <a:extLst>
                    <a:ext uri="{9D8B030D-6E8A-4147-A177-3AD203B41FA5}">
                      <a16:colId xmlns:a16="http://schemas.microsoft.com/office/drawing/2014/main" val="709359777"/>
                    </a:ext>
                  </a:extLst>
                </a:gridCol>
                <a:gridCol w="2833594">
                  <a:extLst>
                    <a:ext uri="{9D8B030D-6E8A-4147-A177-3AD203B41FA5}">
                      <a16:colId xmlns:a16="http://schemas.microsoft.com/office/drawing/2014/main" val="1984346670"/>
                    </a:ext>
                  </a:extLst>
                </a:gridCol>
              </a:tblGrid>
              <a:tr h="332208">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Period</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Peak</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Lowest</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Net Change</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2523289604"/>
                  </a:ext>
                </a:extLst>
              </a:tr>
              <a:tr h="471466">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Before 5G</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20.97% (Mar)</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19.43% (Apr)</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 +1.21% (Jan–Mar), ↓ −1.54% in Apr</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1799233420"/>
                  </a:ext>
                </a:extLst>
              </a:tr>
              <a:tr h="471466">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After 5G</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19.84% (Aug)</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a:effectLst/>
                          <a:latin typeface="Calibri" panose="020F0502020204030204" pitchFamily="34" charset="0"/>
                          <a:cs typeface="Calibri" panose="020F0502020204030204" pitchFamily="34" charset="0"/>
                        </a:rPr>
                        <a:t>17.84% (Sep)</a:t>
                      </a:r>
                      <a:endParaRPr lang="en-IN" sz="1200" kern="10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tc>
                  <a:txBody>
                    <a:bodyPr/>
                    <a:lstStyle/>
                    <a:p>
                      <a:pPr algn="ctr">
                        <a:lnSpc>
                          <a:spcPct val="115000"/>
                        </a:lnSpc>
                        <a:spcAft>
                          <a:spcPts val="800"/>
                        </a:spcAft>
                        <a:buNone/>
                      </a:pPr>
                      <a:r>
                        <a:rPr lang="en-IN" sz="1200" kern="100" dirty="0">
                          <a:effectLst/>
                          <a:latin typeface="Calibri" panose="020F0502020204030204" pitchFamily="34" charset="0"/>
                          <a:cs typeface="Calibri" panose="020F0502020204030204" pitchFamily="34" charset="0"/>
                        </a:rPr>
                        <a:t>Short-lived gain, ends with ↓ −2.00%</a:t>
                      </a:r>
                      <a:endParaRPr lang="en-IN" sz="1200" kern="100" dirty="0">
                        <a:effectLst/>
                        <a:latin typeface="Calibri" panose="020F0502020204030204" pitchFamily="34" charset="0"/>
                        <a:ea typeface="游ゴシック" panose="020B0400000000000000" pitchFamily="34" charset="-128"/>
                        <a:cs typeface="Calibri" panose="020F0502020204030204" pitchFamily="34" charset="0"/>
                      </a:endParaRPr>
                    </a:p>
                  </a:txBody>
                  <a:tcPr marL="9525" marR="9525" marT="9525" marB="9525" anchor="ctr"/>
                </a:tc>
                <a:extLst>
                  <a:ext uri="{0D108BD9-81ED-4DB2-BD59-A6C34878D82A}">
                    <a16:rowId xmlns:a16="http://schemas.microsoft.com/office/drawing/2014/main" val="790318072"/>
                  </a:ext>
                </a:extLst>
              </a:tr>
            </a:tbl>
          </a:graphicData>
        </a:graphic>
      </p:graphicFrame>
      <p:sp>
        <p:nvSpPr>
          <p:cNvPr id="13" name="TextBox 12">
            <a:extLst>
              <a:ext uri="{FF2B5EF4-FFF2-40B4-BE49-F238E27FC236}">
                <a16:creationId xmlns:a16="http://schemas.microsoft.com/office/drawing/2014/main" id="{B96FE0DA-C15A-4323-3AA8-BBE5E3BFDDED}"/>
              </a:ext>
            </a:extLst>
          </p:cNvPr>
          <p:cNvSpPr txBox="1"/>
          <p:nvPr/>
        </p:nvSpPr>
        <p:spPr>
          <a:xfrm>
            <a:off x="5695632" y="2919534"/>
            <a:ext cx="6096000" cy="3544688"/>
          </a:xfrm>
          <a:prstGeom prst="rect">
            <a:avLst/>
          </a:prstGeom>
          <a:noFill/>
        </p:spPr>
        <p:txBody>
          <a:bodyPr wrap="square">
            <a:spAutoFit/>
          </a:bodyPr>
          <a:lstStyle/>
          <a:p>
            <a:pPr>
              <a:lnSpc>
                <a:spcPct val="150000"/>
              </a:lnSpc>
              <a:spcAft>
                <a:spcPts val="800"/>
              </a:spcAft>
              <a:buNone/>
            </a:pPr>
            <a:r>
              <a:rPr lang="en-IN" sz="1500" b="1" kern="100" dirty="0">
                <a:effectLst/>
                <a:latin typeface="Calibri" panose="020F0502020204030204" pitchFamily="34" charset="0"/>
                <a:ea typeface="游ゴシック" panose="020B0400000000000000" pitchFamily="34" charset="-128"/>
                <a:cs typeface="Calibri" panose="020F0502020204030204" pitchFamily="34" charset="0"/>
              </a:rPr>
              <a:t>Key Issues:</a:t>
            </a:r>
            <a:endParaRPr lang="en-IN" sz="1500" kern="100" dirty="0">
              <a:effectLst/>
              <a:latin typeface="Calibri" panose="020F0502020204030204" pitchFamily="34" charset="0"/>
              <a:ea typeface="游ゴシック" panose="020B0400000000000000" pitchFamily="34" charset="-128"/>
              <a:cs typeface="Calibri" panose="020F0502020204030204"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500" kern="100" dirty="0">
                <a:effectLst/>
                <a:latin typeface="Calibri" panose="020F0502020204030204" pitchFamily="34" charset="0"/>
                <a:ea typeface="游ゴシック" panose="020B0400000000000000" pitchFamily="34" charset="-128"/>
                <a:cs typeface="Calibri" panose="020F0502020204030204" pitchFamily="34" charset="0"/>
              </a:rPr>
              <a:t>📉 Post-5G market share dropped overall, despite short-term gains.</a:t>
            </a:r>
          </a:p>
          <a:p>
            <a:pPr marL="342900" lvl="0" indent="-342900">
              <a:lnSpc>
                <a:spcPct val="150000"/>
              </a:lnSpc>
              <a:spcAft>
                <a:spcPts val="800"/>
              </a:spcAft>
              <a:buSzPts val="1000"/>
              <a:buFont typeface="Symbol" panose="05050102010706020507" pitchFamily="18" charset="2"/>
              <a:buChar char=""/>
              <a:tabLst>
                <a:tab pos="457200" algn="l"/>
              </a:tabLst>
            </a:pPr>
            <a:r>
              <a:rPr lang="en-IN" sz="1500" kern="100" dirty="0">
                <a:effectLst/>
                <a:latin typeface="Calibri" panose="020F0502020204030204" pitchFamily="34" charset="0"/>
                <a:ea typeface="游ゴシック" panose="020B0400000000000000" pitchFamily="34" charset="-128"/>
                <a:cs typeface="Calibri" panose="020F0502020204030204" pitchFamily="34" charset="0"/>
              </a:rPr>
              <a:t>❗ Customers may not be perceiving </a:t>
            </a:r>
            <a:r>
              <a:rPr lang="en-IN" sz="1500" b="1" kern="100" dirty="0">
                <a:effectLst/>
                <a:latin typeface="Calibri" panose="020F0502020204030204" pitchFamily="34" charset="0"/>
                <a:ea typeface="游ゴシック" panose="020B0400000000000000" pitchFamily="34" charset="-128"/>
                <a:cs typeface="Calibri" panose="020F0502020204030204" pitchFamily="34" charset="0"/>
              </a:rPr>
              <a:t>real value</a:t>
            </a:r>
            <a:r>
              <a:rPr lang="en-IN" sz="1500" kern="100" dirty="0">
                <a:effectLst/>
                <a:latin typeface="Calibri" panose="020F0502020204030204" pitchFamily="34" charset="0"/>
                <a:ea typeface="游ゴシック" panose="020B0400000000000000" pitchFamily="34" charset="-128"/>
                <a:cs typeface="Calibri" panose="020F0502020204030204" pitchFamily="34" charset="0"/>
              </a:rPr>
              <a:t> in 5G offerings.</a:t>
            </a:r>
          </a:p>
          <a:p>
            <a:pPr marL="342900" lvl="0" indent="-342900">
              <a:lnSpc>
                <a:spcPct val="150000"/>
              </a:lnSpc>
              <a:spcAft>
                <a:spcPts val="800"/>
              </a:spcAft>
              <a:buSzPts val="1000"/>
              <a:buFont typeface="Symbol" panose="05050102010706020507" pitchFamily="18" charset="2"/>
              <a:buChar char=""/>
              <a:tabLst>
                <a:tab pos="457200" algn="l"/>
              </a:tabLst>
            </a:pPr>
            <a:r>
              <a:rPr lang="en-IN" sz="1500" kern="100" dirty="0">
                <a:effectLst/>
                <a:latin typeface="Calibri" panose="020F0502020204030204" pitchFamily="34" charset="0"/>
                <a:ea typeface="游ゴシック" panose="020B0400000000000000" pitchFamily="34" charset="-128"/>
                <a:cs typeface="Calibri" panose="020F0502020204030204" pitchFamily="34" charset="0"/>
              </a:rPr>
              <a:t>📱 New plans (P11, P12) worked early, but </a:t>
            </a:r>
            <a:r>
              <a:rPr lang="en-IN" sz="1500" b="1" kern="100" dirty="0">
                <a:effectLst/>
                <a:latin typeface="Calibri" panose="020F0502020204030204" pitchFamily="34" charset="0"/>
                <a:ea typeface="游ゴシック" panose="020B0400000000000000" pitchFamily="34" charset="-128"/>
                <a:cs typeface="Calibri" panose="020F0502020204030204" pitchFamily="34" charset="0"/>
              </a:rPr>
              <a:t>retention is weak</a:t>
            </a:r>
            <a:r>
              <a:rPr lang="en-IN" sz="1500" kern="100" dirty="0">
                <a:effectLst/>
                <a:latin typeface="Calibri" panose="020F0502020204030204" pitchFamily="34" charset="0"/>
                <a:ea typeface="游ゴシック" panose="020B0400000000000000" pitchFamily="34" charset="-128"/>
                <a:cs typeface="Calibri" panose="020F0502020204030204" pitchFamily="34" charset="0"/>
              </a:rPr>
              <a:t>.</a:t>
            </a:r>
          </a:p>
          <a:p>
            <a:pPr marL="342900" lvl="0" indent="-342900">
              <a:lnSpc>
                <a:spcPct val="150000"/>
              </a:lnSpc>
              <a:spcAft>
                <a:spcPts val="800"/>
              </a:spcAft>
              <a:buSzPts val="1000"/>
              <a:buFont typeface="Symbol" panose="05050102010706020507" pitchFamily="18" charset="2"/>
              <a:buChar char=""/>
              <a:tabLst>
                <a:tab pos="457200" algn="l"/>
              </a:tabLst>
            </a:pPr>
            <a:r>
              <a:rPr lang="en-IN" sz="1500" kern="100" dirty="0">
                <a:effectLst/>
                <a:latin typeface="Calibri" panose="020F0502020204030204" pitchFamily="34" charset="0"/>
                <a:ea typeface="游ゴシック" panose="020B0400000000000000" pitchFamily="34" charset="-128"/>
                <a:cs typeface="Calibri" panose="020F0502020204030204" pitchFamily="34" charset="0"/>
              </a:rPr>
              <a:t>📍 September’s dip needs immediate attention  possibly due to:</a:t>
            </a:r>
          </a:p>
          <a:p>
            <a:pPr marL="742950" lvl="1" indent="-285750">
              <a:lnSpc>
                <a:spcPct val="150000"/>
              </a:lnSpc>
              <a:spcAft>
                <a:spcPts val="800"/>
              </a:spcAft>
              <a:buSzPts val="1000"/>
              <a:buFont typeface="Courier New" panose="02070309020205020404" pitchFamily="49" charset="0"/>
              <a:buChar char="o"/>
              <a:tabLst>
                <a:tab pos="914400" algn="l"/>
              </a:tabLst>
            </a:pPr>
            <a:r>
              <a:rPr lang="en-IN" sz="1500" kern="100" dirty="0">
                <a:effectLst/>
                <a:latin typeface="Calibri" panose="020F0502020204030204" pitchFamily="34" charset="0"/>
                <a:ea typeface="游ゴシック" panose="020B0400000000000000" pitchFamily="34" charset="-128"/>
                <a:cs typeface="Calibri" panose="020F0502020204030204" pitchFamily="34" charset="0"/>
              </a:rPr>
              <a:t>Pricing dissatisfaction</a:t>
            </a:r>
          </a:p>
          <a:p>
            <a:pPr marL="742950" lvl="1" indent="-285750">
              <a:lnSpc>
                <a:spcPct val="150000"/>
              </a:lnSpc>
              <a:spcAft>
                <a:spcPts val="800"/>
              </a:spcAft>
              <a:buSzPts val="1000"/>
              <a:buFont typeface="Courier New" panose="02070309020205020404" pitchFamily="49" charset="0"/>
              <a:buChar char="o"/>
              <a:tabLst>
                <a:tab pos="914400" algn="l"/>
              </a:tabLst>
            </a:pPr>
            <a:r>
              <a:rPr lang="en-IN" sz="1500" kern="100" dirty="0">
                <a:effectLst/>
                <a:latin typeface="Calibri" panose="020F0502020204030204" pitchFamily="34" charset="0"/>
                <a:ea typeface="游ゴシック" panose="020B0400000000000000" pitchFamily="34" charset="-128"/>
                <a:cs typeface="Calibri" panose="020F0502020204030204" pitchFamily="34" charset="0"/>
              </a:rPr>
              <a:t>Competition offering better speed/data</a:t>
            </a:r>
          </a:p>
          <a:p>
            <a:pPr marL="742950" lvl="1" indent="-285750">
              <a:lnSpc>
                <a:spcPct val="150000"/>
              </a:lnSpc>
              <a:spcAft>
                <a:spcPts val="800"/>
              </a:spcAft>
              <a:buSzPts val="1000"/>
              <a:buFont typeface="Courier New" panose="02070309020205020404" pitchFamily="49" charset="0"/>
              <a:buChar char="o"/>
              <a:tabLst>
                <a:tab pos="914400" algn="l"/>
              </a:tabLst>
            </a:pPr>
            <a:r>
              <a:rPr lang="en-IN" sz="1500" kern="100" dirty="0">
                <a:effectLst/>
                <a:latin typeface="Calibri" panose="020F0502020204030204" pitchFamily="34" charset="0"/>
                <a:ea typeface="游ゴシック" panose="020B0400000000000000" pitchFamily="34" charset="-128"/>
                <a:cs typeface="Calibri" panose="020F0502020204030204" pitchFamily="34" charset="0"/>
              </a:rPr>
              <a:t>Poor coverage/performance in Tier-1 cities</a:t>
            </a:r>
          </a:p>
        </p:txBody>
      </p:sp>
      <p:sp>
        <p:nvSpPr>
          <p:cNvPr id="2" name="TextBox 1">
            <a:extLst>
              <a:ext uri="{FF2B5EF4-FFF2-40B4-BE49-F238E27FC236}">
                <a16:creationId xmlns:a16="http://schemas.microsoft.com/office/drawing/2014/main" id="{D09DD701-6D91-2E6D-D47D-109167D58DE4}"/>
              </a:ext>
            </a:extLst>
          </p:cNvPr>
          <p:cNvSpPr txBox="1"/>
          <p:nvPr/>
        </p:nvSpPr>
        <p:spPr>
          <a:xfrm>
            <a:off x="1897960" y="3841356"/>
            <a:ext cx="2011474"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Competitors Market Share </a:t>
            </a:r>
            <a:endParaRPr lang="en-IN"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BCB1103-4BE2-5A85-7B39-A5FF25078E8C}"/>
              </a:ext>
            </a:extLst>
          </p:cNvPr>
          <p:cNvSpPr txBox="1"/>
          <p:nvPr/>
        </p:nvSpPr>
        <p:spPr>
          <a:xfrm>
            <a:off x="7802982" y="2474235"/>
            <a:ext cx="2011474"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Wavecon Market Share </a:t>
            </a:r>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484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D1B78-3BB6-23C6-807C-98F3E4E9171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E4CC0F8-3FAE-9318-D41B-9E5FE24A8D01}"/>
              </a:ext>
            </a:extLst>
          </p:cNvPr>
          <p:cNvSpPr txBox="1"/>
          <p:nvPr/>
        </p:nvSpPr>
        <p:spPr>
          <a:xfrm>
            <a:off x="487680" y="1447134"/>
            <a:ext cx="6096000" cy="466127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IN" sz="2000" dirty="0">
                <a:solidFill>
                  <a:schemeClr val="tx1"/>
                </a:solidFill>
                <a:latin typeface="Calibri" panose="020F0502020204030204" pitchFamily="34" charset="0"/>
                <a:cs typeface="Calibri" panose="020F0502020204030204" pitchFamily="34" charset="0"/>
              </a:rPr>
              <a:t>Wavecon Telecom is a leading telecom company in India, known for its innovative services and customer-first approach. Operating in 15 major cities, Wavecon offers a wide range of plans from budget-friendly to premium designed to meet the needs of diverse users. </a:t>
            </a:r>
          </a:p>
          <a:p>
            <a:pPr>
              <a:lnSpc>
                <a:spcPct val="150000"/>
              </a:lnSpc>
            </a:pPr>
            <a:endParaRPr lang="en-IN" sz="2000" dirty="0">
              <a:solidFill>
                <a:schemeClr val="tx1"/>
              </a:solidFill>
              <a:latin typeface="Calibri" panose="020F0502020204030204" pitchFamily="34" charset="0"/>
              <a:cs typeface="Calibri" panose="020F0502020204030204" pitchFamily="34" charset="0"/>
            </a:endParaRPr>
          </a:p>
          <a:p>
            <a:pPr>
              <a:lnSpc>
                <a:spcPct val="150000"/>
              </a:lnSpc>
            </a:pPr>
            <a:r>
              <a:rPr lang="en-IN" sz="2000" dirty="0">
                <a:solidFill>
                  <a:schemeClr val="tx1"/>
                </a:solidFill>
                <a:latin typeface="Calibri" panose="020F0502020204030204" pitchFamily="34" charset="0"/>
                <a:cs typeface="Calibri" panose="020F0502020204030204" pitchFamily="34" charset="0"/>
              </a:rPr>
              <a:t>In May 2022, they launched 5G services, delivering faster and more reliable internet for both individuals and businesses, marking a new chapter in technological excellence.</a:t>
            </a:r>
          </a:p>
        </p:txBody>
      </p:sp>
      <p:sp>
        <p:nvSpPr>
          <p:cNvPr id="5" name="TextBox 4">
            <a:extLst>
              <a:ext uri="{FF2B5EF4-FFF2-40B4-BE49-F238E27FC236}">
                <a16:creationId xmlns:a16="http://schemas.microsoft.com/office/drawing/2014/main" id="{8349A929-EECB-4487-5252-E58A329EC67F}"/>
              </a:ext>
            </a:extLst>
          </p:cNvPr>
          <p:cNvSpPr txBox="1"/>
          <p:nvPr/>
        </p:nvSpPr>
        <p:spPr>
          <a:xfrm>
            <a:off x="310524" y="318637"/>
            <a:ext cx="9605636" cy="553998"/>
          </a:xfrm>
          <a:prstGeom prst="rect">
            <a:avLst/>
          </a:prstGeom>
          <a:noFill/>
          <a:ln>
            <a:noFill/>
          </a:ln>
        </p:spPr>
        <p:txBody>
          <a:bodyPr wrap="square" rtlCol="0">
            <a:spAutoFit/>
          </a:bodyPr>
          <a:lstStyle/>
          <a:p>
            <a:pPr algn="ctr"/>
            <a:r>
              <a:rPr lang="en-IN" sz="3000" b="1" dirty="0">
                <a:solidFill>
                  <a:schemeClr val="tx1">
                    <a:alpha val="50000"/>
                  </a:schemeClr>
                </a:solidFill>
                <a:latin typeface="Calibri" panose="020F0502020204030204" pitchFamily="34" charset="0"/>
                <a:cs typeface="Calibri" panose="020F0502020204030204" pitchFamily="34" charset="0"/>
              </a:rPr>
              <a:t>WAVECON TELECOM – POWERING INDIA'S DIGITAL FUTURE</a:t>
            </a:r>
          </a:p>
        </p:txBody>
      </p:sp>
      <p:sp>
        <p:nvSpPr>
          <p:cNvPr id="8" name="TextBox 7">
            <a:extLst>
              <a:ext uri="{FF2B5EF4-FFF2-40B4-BE49-F238E27FC236}">
                <a16:creationId xmlns:a16="http://schemas.microsoft.com/office/drawing/2014/main" id="{50A544C2-27C4-D904-D394-23CCED008EE9}"/>
              </a:ext>
            </a:extLst>
          </p:cNvPr>
          <p:cNvSpPr txBox="1"/>
          <p:nvPr/>
        </p:nvSpPr>
        <p:spPr>
          <a:xfrm>
            <a:off x="412124" y="749590"/>
            <a:ext cx="9605636" cy="400110"/>
          </a:xfrm>
          <a:prstGeom prst="rect">
            <a:avLst/>
          </a:prstGeom>
          <a:noFill/>
          <a:ln>
            <a:noFill/>
          </a:ln>
        </p:spPr>
        <p:txBody>
          <a:bodyPr wrap="square" rtlCol="0">
            <a:spAutoFit/>
          </a:bodyPr>
          <a:lstStyle/>
          <a:p>
            <a:r>
              <a:rPr lang="en-IN" sz="2000" dirty="0">
                <a:solidFill>
                  <a:schemeClr val="tx1">
                    <a:alpha val="50000"/>
                  </a:schemeClr>
                </a:solidFill>
                <a:latin typeface="Calibri" panose="020F0502020204030204" pitchFamily="34" charset="0"/>
                <a:cs typeface="Calibri" panose="020F0502020204030204" pitchFamily="34" charset="0"/>
              </a:rPr>
              <a:t>Leading the 5G Revolution</a:t>
            </a:r>
            <a:endParaRPr lang="en-IN" sz="2000" b="1" dirty="0">
              <a:solidFill>
                <a:schemeClr val="tx1">
                  <a:alpha val="50000"/>
                </a:schemeClr>
              </a:solidFill>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3EB89AA-5590-BB55-8247-A3B8E1AD9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536" y="872635"/>
            <a:ext cx="5514340" cy="5514340"/>
          </a:xfrm>
          <a:prstGeom prst="rect">
            <a:avLst/>
          </a:prstGeom>
        </p:spPr>
      </p:pic>
    </p:spTree>
    <p:extLst>
      <p:ext uri="{BB962C8B-B14F-4D97-AF65-F5344CB8AC3E}">
        <p14:creationId xmlns:p14="http://schemas.microsoft.com/office/powerpoint/2010/main" val="2131084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B1DBF-4F22-A43B-7750-1243C31EB88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23781E5-53E0-BCAB-417F-1F3F13E7162E}"/>
              </a:ext>
            </a:extLst>
          </p:cNvPr>
          <p:cNvSpPr txBox="1"/>
          <p:nvPr/>
        </p:nvSpPr>
        <p:spPr>
          <a:xfrm>
            <a:off x="477520" y="1233397"/>
            <a:ext cx="7437120" cy="4614725"/>
          </a:xfrm>
          <a:prstGeom prst="rect">
            <a:avLst/>
          </a:prstGeom>
          <a:noFill/>
        </p:spPr>
        <p:txBody>
          <a:bodyPr wrap="square">
            <a:spAutoFit/>
          </a:bodyPr>
          <a:lstStyle/>
          <a:p>
            <a:pPr marL="342900" lvl="0" indent="-342900">
              <a:lnSpc>
                <a:spcPct val="150000"/>
              </a:lnSpc>
              <a:spcAft>
                <a:spcPts val="800"/>
              </a:spcAft>
              <a:buFont typeface="+mj-lt"/>
              <a:buAutoNum type="arabicPeriod"/>
              <a:tabLst>
                <a:tab pos="457200" algn="l"/>
              </a:tabLst>
            </a:pPr>
            <a:r>
              <a:rPr lang="en-IN" b="1" kern="100" dirty="0">
                <a:effectLst/>
                <a:latin typeface="Calibri" panose="020F0502020204030204" pitchFamily="34" charset="0"/>
                <a:ea typeface="游ゴシック" panose="020B0400000000000000" pitchFamily="34" charset="-128"/>
                <a:cs typeface="Mangal" panose="02040503050203030202" pitchFamily="18" charset="0"/>
              </a:rPr>
              <a:t>Re-engage users</a:t>
            </a:r>
            <a:r>
              <a:rPr lang="en-IN" kern="100" dirty="0">
                <a:effectLst/>
                <a:latin typeface="Calibri" panose="020F0502020204030204" pitchFamily="34" charset="0"/>
                <a:ea typeface="游ゴシック" panose="020B0400000000000000" pitchFamily="34" charset="-128"/>
                <a:cs typeface="Mangal" panose="02040503050203030202" pitchFamily="18" charset="0"/>
              </a:rPr>
              <a:t>: Run awareness and satisfaction campaigns to understand churn reasons (especially post-August).</a:t>
            </a:r>
          </a:p>
          <a:p>
            <a:pPr marL="342900" lvl="0" indent="-342900">
              <a:lnSpc>
                <a:spcPct val="150000"/>
              </a:lnSpc>
              <a:spcAft>
                <a:spcPts val="800"/>
              </a:spcAft>
              <a:buFont typeface="+mj-lt"/>
              <a:buAutoNum type="arabicPeriod"/>
              <a:tabLst>
                <a:tab pos="457200" algn="l"/>
              </a:tabLst>
            </a:pPr>
            <a:r>
              <a:rPr lang="en-IN" b="1" kern="100" dirty="0">
                <a:effectLst/>
                <a:latin typeface="Calibri" panose="020F0502020204030204" pitchFamily="34" charset="0"/>
                <a:ea typeface="游ゴシック" panose="020B0400000000000000" pitchFamily="34" charset="-128"/>
                <a:cs typeface="Mangal" panose="02040503050203030202" pitchFamily="18" charset="0"/>
              </a:rPr>
              <a:t>Tiered pricing or regional promotions</a:t>
            </a:r>
            <a:r>
              <a:rPr lang="en-IN" kern="100" dirty="0">
                <a:effectLst/>
                <a:latin typeface="Calibri" panose="020F0502020204030204" pitchFamily="34" charset="0"/>
                <a:ea typeface="游ゴシック" panose="020B0400000000000000" pitchFamily="34" charset="-128"/>
                <a:cs typeface="Mangal" panose="02040503050203030202" pitchFamily="18" charset="0"/>
              </a:rPr>
              <a:t>: Retarget segments with custom 5G bundles, particularly in low-conversion regions.</a:t>
            </a:r>
          </a:p>
          <a:p>
            <a:pPr marL="342900" lvl="0" indent="-342900">
              <a:lnSpc>
                <a:spcPct val="150000"/>
              </a:lnSpc>
              <a:spcAft>
                <a:spcPts val="800"/>
              </a:spcAft>
              <a:buFont typeface="+mj-lt"/>
              <a:buAutoNum type="arabicPeriod"/>
              <a:tabLst>
                <a:tab pos="457200" algn="l"/>
              </a:tabLst>
            </a:pPr>
            <a:r>
              <a:rPr lang="en-IN" b="1" kern="100" dirty="0">
                <a:effectLst/>
                <a:latin typeface="Calibri" panose="020F0502020204030204" pitchFamily="34" charset="0"/>
                <a:ea typeface="游ゴシック" panose="020B0400000000000000" pitchFamily="34" charset="-128"/>
                <a:cs typeface="Mangal" panose="02040503050203030202" pitchFamily="18" charset="0"/>
              </a:rPr>
              <a:t>Benchmark against PIO</a:t>
            </a:r>
            <a:r>
              <a:rPr lang="en-IN" kern="100" dirty="0">
                <a:effectLst/>
                <a:latin typeface="Calibri" panose="020F0502020204030204" pitchFamily="34" charset="0"/>
                <a:ea typeface="游ゴシック" panose="020B0400000000000000" pitchFamily="34" charset="-128"/>
                <a:cs typeface="Mangal" panose="02040503050203030202" pitchFamily="18" charset="0"/>
              </a:rPr>
              <a:t>: Study what’s working for them (likely aggressive data/pricing) and adapt accordingly.</a:t>
            </a:r>
          </a:p>
          <a:p>
            <a:pPr marL="342900" lvl="0" indent="-342900">
              <a:lnSpc>
                <a:spcPct val="150000"/>
              </a:lnSpc>
              <a:spcAft>
                <a:spcPts val="800"/>
              </a:spcAft>
              <a:buFont typeface="+mj-lt"/>
              <a:buAutoNum type="arabicPeriod"/>
              <a:tabLst>
                <a:tab pos="457200" algn="l"/>
              </a:tabLst>
            </a:pPr>
            <a:r>
              <a:rPr lang="en-IN" b="1" kern="100" dirty="0">
                <a:effectLst/>
                <a:latin typeface="Calibri" panose="020F0502020204030204" pitchFamily="34" charset="0"/>
                <a:ea typeface="游ゴシック" panose="020B0400000000000000" pitchFamily="34" charset="-128"/>
                <a:cs typeface="Mangal" panose="02040503050203030202" pitchFamily="18" charset="0"/>
              </a:rPr>
              <a:t>Retain active 5G users</a:t>
            </a:r>
            <a:r>
              <a:rPr lang="en-IN" kern="100" dirty="0">
                <a:effectLst/>
                <a:latin typeface="Calibri" panose="020F0502020204030204" pitchFamily="34" charset="0"/>
                <a:ea typeface="游ゴシック" panose="020B0400000000000000" pitchFamily="34" charset="-128"/>
                <a:cs typeface="Mangal" panose="02040503050203030202" pitchFamily="18" charset="0"/>
              </a:rPr>
              <a:t>: Incentivize upgrades from legacy plans and introduce loyalty-based benefits (e.g., OTT bundles).</a:t>
            </a:r>
          </a:p>
          <a:p>
            <a:pPr marL="342900" lvl="0" indent="-342900">
              <a:lnSpc>
                <a:spcPct val="150000"/>
              </a:lnSpc>
              <a:spcAft>
                <a:spcPts val="800"/>
              </a:spcAft>
              <a:buFont typeface="+mj-lt"/>
              <a:buAutoNum type="arabicPeriod"/>
              <a:tabLst>
                <a:tab pos="457200" algn="l"/>
              </a:tabLst>
            </a:pPr>
            <a:r>
              <a:rPr lang="en-IN" b="1" kern="100" dirty="0">
                <a:effectLst/>
                <a:latin typeface="Calibri" panose="020F0502020204030204" pitchFamily="34" charset="0"/>
                <a:ea typeface="游ゴシック" panose="020B0400000000000000" pitchFamily="34" charset="-128"/>
                <a:cs typeface="Mangal" panose="02040503050203030202" pitchFamily="18" charset="0"/>
              </a:rPr>
              <a:t>Improve September onboarding/offers</a:t>
            </a:r>
            <a:r>
              <a:rPr lang="en-IN" kern="100" dirty="0">
                <a:effectLst/>
                <a:latin typeface="Calibri" panose="020F0502020204030204" pitchFamily="34" charset="0"/>
                <a:ea typeface="游ゴシック" panose="020B0400000000000000" pitchFamily="34" charset="-128"/>
                <a:cs typeface="Mangal" panose="02040503050203030202" pitchFamily="18" charset="0"/>
              </a:rPr>
              <a:t>: New user conversion and retention fell drastically.</a:t>
            </a:r>
          </a:p>
        </p:txBody>
      </p:sp>
      <p:sp>
        <p:nvSpPr>
          <p:cNvPr id="8" name="TextBox 7">
            <a:extLst>
              <a:ext uri="{FF2B5EF4-FFF2-40B4-BE49-F238E27FC236}">
                <a16:creationId xmlns:a16="http://schemas.microsoft.com/office/drawing/2014/main" id="{21DA8C4E-D16A-27AA-3C97-1009B67354E2}"/>
              </a:ext>
            </a:extLst>
          </p:cNvPr>
          <p:cNvSpPr txBox="1"/>
          <p:nvPr/>
        </p:nvSpPr>
        <p:spPr>
          <a:xfrm>
            <a:off x="9382760" y="2588159"/>
            <a:ext cx="1635760" cy="1681679"/>
          </a:xfrm>
          <a:prstGeom prst="rect">
            <a:avLst/>
          </a:prstGeom>
          <a:noFill/>
        </p:spPr>
        <p:txBody>
          <a:bodyPr wrap="square">
            <a:spAutoFit/>
          </a:bodyPr>
          <a:lstStyle/>
          <a:p>
            <a:pPr>
              <a:lnSpc>
                <a:spcPct val="115000"/>
              </a:lnSpc>
              <a:spcAft>
                <a:spcPts val="800"/>
              </a:spcAft>
              <a:buNone/>
            </a:pPr>
            <a:r>
              <a:rPr lang="en-IN" sz="9600" b="1" dirty="0"/>
              <a:t>💡</a:t>
            </a:r>
            <a:endParaRPr lang="en-IN" sz="9600" kern="100" dirty="0">
              <a:effectLst/>
              <a:latin typeface="Calibri" panose="020F0502020204030204" pitchFamily="34" charset="0"/>
              <a:ea typeface="游ゴシック" panose="020B0400000000000000" pitchFamily="34" charset="-128"/>
              <a:cs typeface="Mangal" panose="02040503050203030202" pitchFamily="18" charset="0"/>
            </a:endParaRPr>
          </a:p>
        </p:txBody>
      </p:sp>
      <p:sp>
        <p:nvSpPr>
          <p:cNvPr id="9" name="TextBox 8">
            <a:extLst>
              <a:ext uri="{FF2B5EF4-FFF2-40B4-BE49-F238E27FC236}">
                <a16:creationId xmlns:a16="http://schemas.microsoft.com/office/drawing/2014/main" id="{28E46135-B2A8-8DFE-2327-1B6E0B45D7FD}"/>
              </a:ext>
            </a:extLst>
          </p:cNvPr>
          <p:cNvSpPr txBox="1"/>
          <p:nvPr/>
        </p:nvSpPr>
        <p:spPr>
          <a:xfrm>
            <a:off x="284892" y="469486"/>
            <a:ext cx="3108548" cy="477054"/>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RECOMMENDATIONS </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9047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D207D-DB05-5BA6-93B4-9D445ECB12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00990C-CA2F-8A43-D6B0-1E7CBE49E580}"/>
              </a:ext>
            </a:extLst>
          </p:cNvPr>
          <p:cNvSpPr/>
          <p:nvPr/>
        </p:nvSpPr>
        <p:spPr>
          <a:xfrm>
            <a:off x="2622933" y="2690336"/>
            <a:ext cx="6946133" cy="1477328"/>
          </a:xfrm>
          <a:prstGeom prst="rect">
            <a:avLst/>
          </a:prstGeom>
          <a:noFill/>
        </p:spPr>
        <p:txBody>
          <a:bodyPr wrap="none" lIns="91440" tIns="45720" rIns="91440" bIns="45720">
            <a:spAutoFit/>
          </a:bodyPr>
          <a:lstStyle/>
          <a:p>
            <a:pPr algn="ctr"/>
            <a:r>
              <a:rPr lang="en-US" sz="9000" b="1" dirty="0">
                <a:ln w="0"/>
                <a:effectLst>
                  <a:outerShdw blurRad="38100" dist="19050" dir="2700000" algn="tl" rotWithShape="0">
                    <a:schemeClr val="dk1">
                      <a:alpha val="40000"/>
                    </a:schemeClr>
                  </a:outerShdw>
                </a:effectLst>
              </a:rPr>
              <a:t>THANK YOU </a:t>
            </a:r>
            <a:endParaRPr lang="en-US" sz="90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02487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B9914-DEB7-D1D0-2DFE-1C07110F5E5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98F825C-E3AE-DDF7-E1F6-98398333C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5588" y="199834"/>
            <a:ext cx="5749276" cy="32421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blurRad="6350" stA="52000" endA="300" endPos="35000" dir="5400000" sy="-100000" algn="bl" rotWithShape="0"/>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8AC2444F-3E47-985B-F8B6-28D37EF754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3436" y="973211"/>
            <a:ext cx="5736133" cy="3242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blurRad="6350" stA="52000" endA="300" endPos="35000" dir="5400000" sy="-100000" algn="bl" rotWithShape="0"/>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C59125AE-B0EF-2CF5-1AD0-FD91DD5AD0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7225" y="1634638"/>
            <a:ext cx="5922064" cy="3342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blurRad="6350" stA="52000" endA="300" endPos="35000" dir="5400000" sy="-100000" algn="bl" rotWithShape="0"/>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722DA8D-7006-BB80-0B53-35AE9E9C9F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6986" y="2190507"/>
            <a:ext cx="5750174" cy="3235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blurRad="6350" stA="52000" endA="300" endPos="35000" dir="5400000" sy="-100000" algn="bl" rotWithShape="0"/>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45ED739-DFFF-3965-4DD4-9E1EB1DEF2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240" y="2976880"/>
            <a:ext cx="5750174" cy="3242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blurRad="6350" stA="52000" endA="300" endPos="35000" dir="5400000" sy="-100000" algn="bl" rotWithShape="0"/>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8553996-E604-FCCF-4524-E2EECFF7F915}"/>
              </a:ext>
            </a:extLst>
          </p:cNvPr>
          <p:cNvSpPr txBox="1"/>
          <p:nvPr/>
        </p:nvSpPr>
        <p:spPr>
          <a:xfrm>
            <a:off x="136240" y="211306"/>
            <a:ext cx="6096000" cy="923330"/>
          </a:xfrm>
          <a:prstGeom prst="rect">
            <a:avLst/>
          </a:prstGeom>
          <a:noFill/>
        </p:spPr>
        <p:txBody>
          <a:bodyPr wrap="square">
            <a:spAutoFit/>
          </a:bodyPr>
          <a:lstStyle/>
          <a:p>
            <a:r>
              <a:rPr lang="en-IN" dirty="0">
                <a:latin typeface="Calibri" panose="020F0502020204030204" pitchFamily="34" charset="0"/>
                <a:cs typeface="Calibri" panose="020F0502020204030204" pitchFamily="34" charset="0"/>
              </a:rPr>
              <a:t>Business Insights 360 | Power BI Dashboard Driving Smarter Decisions Across Finance, Sales, Marketing, Supply Chain &amp; Executive Views</a:t>
            </a:r>
          </a:p>
        </p:txBody>
      </p:sp>
    </p:spTree>
    <p:extLst>
      <p:ext uri="{BB962C8B-B14F-4D97-AF65-F5344CB8AC3E}">
        <p14:creationId xmlns:p14="http://schemas.microsoft.com/office/powerpoint/2010/main" val="3774842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2160-5E54-FBB5-26F0-3F5BE50A82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F182F5-54A8-BCF2-AE8B-F00BC6F25DD2}"/>
              </a:ext>
            </a:extLst>
          </p:cNvPr>
          <p:cNvSpPr txBox="1"/>
          <p:nvPr/>
        </p:nvSpPr>
        <p:spPr>
          <a:xfrm>
            <a:off x="345887" y="313788"/>
            <a:ext cx="3942080" cy="1323439"/>
          </a:xfrm>
          <a:prstGeom prst="rect">
            <a:avLst/>
          </a:prstGeom>
          <a:noFill/>
        </p:spPr>
        <p:txBody>
          <a:bodyPr wrap="square">
            <a:spAutoFit/>
          </a:bodyPr>
          <a:lstStyle/>
          <a:p>
            <a:r>
              <a:rPr lang="en-IN" sz="2000" dirty="0">
                <a:latin typeface="Calibri" panose="020F0502020204030204" pitchFamily="34" charset="0"/>
                <a:cs typeface="Calibri" panose="020F0502020204030204" pitchFamily="34" charset="0"/>
              </a:rPr>
              <a:t>Analysis of 10 Ad-Hoc Requests: SQL Query Results, Strategic Insights, and Data Visualizations for AtliQ Hardware (Consumers Goods)</a:t>
            </a:r>
          </a:p>
        </p:txBody>
      </p:sp>
      <p:grpSp>
        <p:nvGrpSpPr>
          <p:cNvPr id="23" name="Group 22">
            <a:extLst>
              <a:ext uri="{FF2B5EF4-FFF2-40B4-BE49-F238E27FC236}">
                <a16:creationId xmlns:a16="http://schemas.microsoft.com/office/drawing/2014/main" id="{B832A479-EFBB-8D9E-6A25-5E89EBF5AC6B}"/>
              </a:ext>
            </a:extLst>
          </p:cNvPr>
          <p:cNvGrpSpPr/>
          <p:nvPr/>
        </p:nvGrpSpPr>
        <p:grpSpPr>
          <a:xfrm>
            <a:off x="545127" y="128043"/>
            <a:ext cx="11154502" cy="6077512"/>
            <a:chOff x="1307126" y="436664"/>
            <a:chExt cx="11154502" cy="6077512"/>
          </a:xfrm>
        </p:grpSpPr>
        <p:pic>
          <p:nvPicPr>
            <p:cNvPr id="4" name="Picture 3">
              <a:extLst>
                <a:ext uri="{FF2B5EF4-FFF2-40B4-BE49-F238E27FC236}">
                  <a16:creationId xmlns:a16="http://schemas.microsoft.com/office/drawing/2014/main" id="{01393513-9A43-37E8-3D20-194994E3F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417" y="436664"/>
              <a:ext cx="3530211" cy="1994973"/>
            </a:xfrm>
            <a:prstGeom prst="rect">
              <a:avLst/>
            </a:prstGeom>
            <a:effectLst>
              <a:reflection blurRad="6350" stA="52000" endA="300" endPos="35000" dir="5400000" sy="-100000" algn="bl" rotWithShape="0"/>
            </a:effectLst>
          </p:spPr>
        </p:pic>
        <p:pic>
          <p:nvPicPr>
            <p:cNvPr id="6" name="Picture 5">
              <a:extLst>
                <a:ext uri="{FF2B5EF4-FFF2-40B4-BE49-F238E27FC236}">
                  <a16:creationId xmlns:a16="http://schemas.microsoft.com/office/drawing/2014/main" id="{EA69B66C-E118-1453-CCFC-84A494A49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977" y="768369"/>
              <a:ext cx="3530211" cy="1995701"/>
            </a:xfrm>
            <a:prstGeom prst="rect">
              <a:avLst/>
            </a:prstGeom>
            <a:effectLst>
              <a:reflection blurRad="6350" stA="52000" endA="300" endPos="35000" dir="5400000" sy="-100000" algn="bl" rotWithShape="0"/>
            </a:effectLst>
          </p:spPr>
        </p:pic>
        <p:pic>
          <p:nvPicPr>
            <p:cNvPr id="8" name="Picture 7">
              <a:extLst>
                <a:ext uri="{FF2B5EF4-FFF2-40B4-BE49-F238E27FC236}">
                  <a16:creationId xmlns:a16="http://schemas.microsoft.com/office/drawing/2014/main" id="{C8698E1F-62D7-6CC3-6F71-0BE6D5576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108" y="1205616"/>
              <a:ext cx="3530211" cy="1996434"/>
            </a:xfrm>
            <a:prstGeom prst="rect">
              <a:avLst/>
            </a:prstGeom>
            <a:effectLst>
              <a:reflection blurRad="6350" stA="52000" endA="300" endPos="35000" dir="5400000" sy="-100000" algn="bl" rotWithShape="0"/>
            </a:effectLst>
          </p:spPr>
        </p:pic>
        <p:pic>
          <p:nvPicPr>
            <p:cNvPr id="10" name="Picture 9">
              <a:extLst>
                <a:ext uri="{FF2B5EF4-FFF2-40B4-BE49-F238E27FC236}">
                  <a16:creationId xmlns:a16="http://schemas.microsoft.com/office/drawing/2014/main" id="{286A67E2-D356-F596-90CD-6E979B9912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4239" y="1662684"/>
              <a:ext cx="3530211" cy="1993267"/>
            </a:xfrm>
            <a:prstGeom prst="rect">
              <a:avLst/>
            </a:prstGeom>
            <a:effectLst>
              <a:reflection blurRad="6350" stA="52000" endA="300" endPos="35000" dir="5400000" sy="-100000" algn="bl" rotWithShape="0"/>
            </a:effectLst>
          </p:spPr>
        </p:pic>
        <p:pic>
          <p:nvPicPr>
            <p:cNvPr id="12" name="Picture 11">
              <a:extLst>
                <a:ext uri="{FF2B5EF4-FFF2-40B4-BE49-F238E27FC236}">
                  <a16:creationId xmlns:a16="http://schemas.microsoft.com/office/drawing/2014/main" id="{0FDD75BF-9053-6C89-5929-6BD704382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1402" y="2219699"/>
              <a:ext cx="3530211" cy="2002877"/>
            </a:xfrm>
            <a:prstGeom prst="rect">
              <a:avLst/>
            </a:prstGeom>
            <a:effectLst>
              <a:reflection blurRad="6350" stA="52000" endA="300" endPos="35000" dir="5400000" sy="-100000" algn="bl" rotWithShape="0"/>
            </a:effectLst>
          </p:spPr>
        </p:pic>
        <p:pic>
          <p:nvPicPr>
            <p:cNvPr id="14" name="Picture 13">
              <a:extLst>
                <a:ext uri="{FF2B5EF4-FFF2-40B4-BE49-F238E27FC236}">
                  <a16:creationId xmlns:a16="http://schemas.microsoft.com/office/drawing/2014/main" id="{4BABA467-58A8-E4D4-8403-7D7E917E90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0894" y="2793418"/>
              <a:ext cx="3530211" cy="1996434"/>
            </a:xfrm>
            <a:prstGeom prst="rect">
              <a:avLst/>
            </a:prstGeom>
            <a:effectLst>
              <a:reflection blurRad="6350" stA="52000" endA="300" endPos="35000" dir="5400000" sy="-100000" algn="bl" rotWithShape="0"/>
            </a:effectLst>
          </p:spPr>
        </p:pic>
        <p:pic>
          <p:nvPicPr>
            <p:cNvPr id="16" name="Picture 15">
              <a:extLst>
                <a:ext uri="{FF2B5EF4-FFF2-40B4-BE49-F238E27FC236}">
                  <a16:creationId xmlns:a16="http://schemas.microsoft.com/office/drawing/2014/main" id="{AA2D459D-18A1-E78B-BFA6-778657BA68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9264" y="3370304"/>
              <a:ext cx="3530211" cy="1993267"/>
            </a:xfrm>
            <a:prstGeom prst="rect">
              <a:avLst/>
            </a:prstGeom>
            <a:effectLst>
              <a:reflection blurRad="6350" stA="52000" endA="300" endPos="35000" dir="5400000" sy="-100000" algn="bl" rotWithShape="0"/>
            </a:effectLst>
          </p:spPr>
        </p:pic>
        <p:pic>
          <p:nvPicPr>
            <p:cNvPr id="18" name="Picture 17">
              <a:extLst>
                <a:ext uri="{FF2B5EF4-FFF2-40B4-BE49-F238E27FC236}">
                  <a16:creationId xmlns:a16="http://schemas.microsoft.com/office/drawing/2014/main" id="{6B9E98EB-2036-B202-9F0E-AEDE725668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7634" y="3944023"/>
              <a:ext cx="3530211" cy="1996434"/>
            </a:xfrm>
            <a:prstGeom prst="rect">
              <a:avLst/>
            </a:prstGeom>
            <a:effectLst>
              <a:reflection blurRad="6350" stA="52000" endA="300" endPos="35000" dir="5400000" sy="-100000" algn="bl" rotWithShape="0"/>
            </a:effectLst>
          </p:spPr>
        </p:pic>
        <p:pic>
          <p:nvPicPr>
            <p:cNvPr id="20" name="Picture 19">
              <a:extLst>
                <a:ext uri="{FF2B5EF4-FFF2-40B4-BE49-F238E27FC236}">
                  <a16:creationId xmlns:a16="http://schemas.microsoft.com/office/drawing/2014/main" id="{242187AF-1095-72DB-C65B-C4971E7141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7126" y="4517742"/>
              <a:ext cx="3543601" cy="1996434"/>
            </a:xfrm>
            <a:prstGeom prst="rect">
              <a:avLst/>
            </a:prstGeom>
            <a:effectLst>
              <a:reflection blurRad="6350" stA="52000" endA="300" endPos="35000" dir="5400000" sy="-100000" algn="bl" rotWithShape="0"/>
            </a:effectLst>
          </p:spPr>
        </p:pic>
      </p:grpSp>
    </p:spTree>
    <p:extLst>
      <p:ext uri="{BB962C8B-B14F-4D97-AF65-F5344CB8AC3E}">
        <p14:creationId xmlns:p14="http://schemas.microsoft.com/office/powerpoint/2010/main" val="4110342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52BB7-CDEF-E5F8-1921-0184BDF767A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08951B4-EE59-B9C6-746F-42E57079D5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6089" y="223795"/>
            <a:ext cx="6242391" cy="3514810"/>
          </a:xfrm>
          <a:prstGeom prst="rect">
            <a:avLst/>
          </a:prstGeom>
          <a:effectLst>
            <a:reflection blurRad="6350" stA="52000" endA="300" endPos="35000" dir="5400000" sy="-100000" algn="bl" rotWithShape="0"/>
          </a:effectLst>
        </p:spPr>
      </p:pic>
      <p:pic>
        <p:nvPicPr>
          <p:cNvPr id="10" name="Picture 9">
            <a:extLst>
              <a:ext uri="{FF2B5EF4-FFF2-40B4-BE49-F238E27FC236}">
                <a16:creationId xmlns:a16="http://schemas.microsoft.com/office/drawing/2014/main" id="{CBEAC68D-E8DB-74FF-DF75-30A2405530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9037" y="1452042"/>
            <a:ext cx="5833926" cy="3279426"/>
          </a:xfrm>
          <a:prstGeom prst="rect">
            <a:avLst/>
          </a:prstGeom>
          <a:effectLst>
            <a:reflection blurRad="6350" stA="52000" endA="300" endPos="35000" dir="5400000" sy="-100000" algn="bl" rotWithShape="0"/>
          </a:effectLst>
        </p:spPr>
      </p:pic>
      <p:pic>
        <p:nvPicPr>
          <p:cNvPr id="11" name="Picture 10">
            <a:extLst>
              <a:ext uri="{FF2B5EF4-FFF2-40B4-BE49-F238E27FC236}">
                <a16:creationId xmlns:a16="http://schemas.microsoft.com/office/drawing/2014/main" id="{32EA6712-D6E1-E274-1C79-3B67D91820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13" y="2580915"/>
            <a:ext cx="5472225" cy="3080155"/>
          </a:xfrm>
          <a:prstGeom prst="rect">
            <a:avLst/>
          </a:prstGeom>
          <a:effectLst>
            <a:outerShdw blurRad="50800" dist="50800" dir="5400000" algn="ctr" rotWithShape="0">
              <a:srgbClr val="000000">
                <a:alpha val="43137"/>
              </a:srgbClr>
            </a:outerShdw>
            <a:reflection blurRad="6350" stA="52000" endA="300" endPos="35000" dir="5400000" sy="-100000" algn="bl" rotWithShape="0"/>
          </a:effectLst>
        </p:spPr>
      </p:pic>
      <p:sp>
        <p:nvSpPr>
          <p:cNvPr id="12" name="TextBox 11">
            <a:extLst>
              <a:ext uri="{FF2B5EF4-FFF2-40B4-BE49-F238E27FC236}">
                <a16:creationId xmlns:a16="http://schemas.microsoft.com/office/drawing/2014/main" id="{E077A58F-7F2E-7911-E8CC-2C127D8F24F7}"/>
              </a:ext>
            </a:extLst>
          </p:cNvPr>
          <p:cNvSpPr txBox="1"/>
          <p:nvPr/>
        </p:nvSpPr>
        <p:spPr>
          <a:xfrm>
            <a:off x="223520" y="241274"/>
            <a:ext cx="6096000" cy="646331"/>
          </a:xfrm>
          <a:prstGeom prst="rect">
            <a:avLst/>
          </a:prstGeom>
          <a:noFill/>
        </p:spPr>
        <p:txBody>
          <a:bodyPr wrap="square">
            <a:spAutoFit/>
          </a:bodyPr>
          <a:lstStyle/>
          <a:p>
            <a:r>
              <a:rPr lang="en-IN" dirty="0">
                <a:latin typeface="Calibri" panose="020F0502020204030204" pitchFamily="34" charset="0"/>
                <a:cs typeface="Calibri" panose="020F0502020204030204" pitchFamily="34" charset="0"/>
              </a:rPr>
              <a:t>Unlocking Hospitality Growth: Power BI Insights Driving Revenue &amp; Strategy for AtliQ Grands</a:t>
            </a:r>
          </a:p>
        </p:txBody>
      </p:sp>
    </p:spTree>
    <p:extLst>
      <p:ext uri="{BB962C8B-B14F-4D97-AF65-F5344CB8AC3E}">
        <p14:creationId xmlns:p14="http://schemas.microsoft.com/office/powerpoint/2010/main" val="3834354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65F7D-2C76-EFBD-C0B3-A4C5A1587D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AF01507-7B89-87F9-5C75-54FDD6E92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480" y="640716"/>
            <a:ext cx="6990080" cy="3931145"/>
          </a:xfrm>
          <a:prstGeom prst="rect">
            <a:avLst/>
          </a:prstGeom>
          <a:effectLst>
            <a:reflection blurRad="6350" stA="52000" endA="300" endPos="35000" dir="5400000" sy="-100000" algn="bl" rotWithShape="0"/>
          </a:effectLst>
        </p:spPr>
      </p:pic>
      <p:sp>
        <p:nvSpPr>
          <p:cNvPr id="3" name="TextBox 2">
            <a:extLst>
              <a:ext uri="{FF2B5EF4-FFF2-40B4-BE49-F238E27FC236}">
                <a16:creationId xmlns:a16="http://schemas.microsoft.com/office/drawing/2014/main" id="{919B6AE1-EA28-02E9-832B-5E9C6E6B88BE}"/>
              </a:ext>
            </a:extLst>
          </p:cNvPr>
          <p:cNvSpPr txBox="1"/>
          <p:nvPr/>
        </p:nvSpPr>
        <p:spPr>
          <a:xfrm>
            <a:off x="497840" y="2406580"/>
            <a:ext cx="3647440" cy="1015663"/>
          </a:xfrm>
          <a:prstGeom prst="rect">
            <a:avLst/>
          </a:prstGeom>
          <a:noFill/>
        </p:spPr>
        <p:txBody>
          <a:bodyPr wrap="square">
            <a:spAutoFit/>
          </a:bodyPr>
          <a:lstStyle/>
          <a:p>
            <a:r>
              <a:rPr lang="en-IN" sz="2000" dirty="0">
                <a:latin typeface="Calibri" panose="020F0502020204030204" pitchFamily="34" charset="0"/>
                <a:cs typeface="Calibri" panose="020F0502020204030204" pitchFamily="34" charset="0"/>
              </a:rPr>
              <a:t>Customer Experience Analytics | Power BI Dashboard for Operational Insights</a:t>
            </a:r>
          </a:p>
        </p:txBody>
      </p:sp>
    </p:spTree>
    <p:extLst>
      <p:ext uri="{BB962C8B-B14F-4D97-AF65-F5344CB8AC3E}">
        <p14:creationId xmlns:p14="http://schemas.microsoft.com/office/powerpoint/2010/main" val="2140192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9B4A8-2EFD-B1B2-AFC0-E280EF037CC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5958AEA-188D-870E-6EB6-A65CBF978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4886" y="548640"/>
            <a:ext cx="7711044" cy="4338320"/>
          </a:xfrm>
          <a:prstGeom prst="rect">
            <a:avLst/>
          </a:prstGeom>
          <a:effectLst>
            <a:reflection blurRad="6350" stA="52000" endA="300" endPos="35000" dir="5400000" sy="-100000" algn="bl" rotWithShape="0"/>
          </a:effectLst>
        </p:spPr>
      </p:pic>
      <p:sp>
        <p:nvSpPr>
          <p:cNvPr id="3" name="TextBox 2">
            <a:extLst>
              <a:ext uri="{FF2B5EF4-FFF2-40B4-BE49-F238E27FC236}">
                <a16:creationId xmlns:a16="http://schemas.microsoft.com/office/drawing/2014/main" id="{6E9DB90D-5E57-F5CF-2C8B-1BC12DA40E1D}"/>
              </a:ext>
            </a:extLst>
          </p:cNvPr>
          <p:cNvSpPr txBox="1"/>
          <p:nvPr/>
        </p:nvSpPr>
        <p:spPr>
          <a:xfrm>
            <a:off x="346646" y="2413337"/>
            <a:ext cx="3820160" cy="1015663"/>
          </a:xfrm>
          <a:prstGeom prst="rect">
            <a:avLst/>
          </a:prstGeom>
          <a:noFill/>
        </p:spPr>
        <p:txBody>
          <a:bodyPr wrap="square">
            <a:spAutoFit/>
          </a:bodyPr>
          <a:lstStyle/>
          <a:p>
            <a:r>
              <a:rPr lang="en-IN" sz="2000" dirty="0">
                <a:latin typeface="Calibri" panose="020F0502020204030204" pitchFamily="34" charset="0"/>
                <a:cs typeface="Calibri" panose="020F0502020204030204" pitchFamily="34" charset="0"/>
              </a:rPr>
              <a:t>Consumer Goods | Superstore Analysis: Turning Data into Decisions with Power BI</a:t>
            </a:r>
          </a:p>
        </p:txBody>
      </p:sp>
    </p:spTree>
    <p:extLst>
      <p:ext uri="{BB962C8B-B14F-4D97-AF65-F5344CB8AC3E}">
        <p14:creationId xmlns:p14="http://schemas.microsoft.com/office/powerpoint/2010/main" val="96950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BEA71-2F0D-E5CF-7BC6-7B6D471FAA57}"/>
            </a:ext>
          </a:extLst>
        </p:cNvPr>
        <p:cNvGrpSpPr/>
        <p:nvPr/>
      </p:nvGrpSpPr>
      <p:grpSpPr>
        <a:xfrm>
          <a:off x="0" y="0"/>
          <a:ext cx="0" cy="0"/>
          <a:chOff x="0" y="0"/>
          <a:chExt cx="0" cy="0"/>
        </a:xfrm>
      </p:grpSpPr>
      <p:sp useBgFill="1">
        <p:nvSpPr>
          <p:cNvPr id="2" name="TextBox 1">
            <a:extLst>
              <a:ext uri="{FF2B5EF4-FFF2-40B4-BE49-F238E27FC236}">
                <a16:creationId xmlns:a16="http://schemas.microsoft.com/office/drawing/2014/main" id="{9FCD0CB9-D342-0E7B-79FF-0B56C6DE778F}"/>
              </a:ext>
            </a:extLst>
          </p:cNvPr>
          <p:cNvSpPr txBox="1"/>
          <p:nvPr/>
        </p:nvSpPr>
        <p:spPr>
          <a:xfrm>
            <a:off x="310524" y="318637"/>
            <a:ext cx="9605636" cy="553998"/>
          </a:xfrm>
          <a:prstGeom prst="rect">
            <a:avLst/>
          </a:prstGeom>
          <a:ln>
            <a:noFill/>
          </a:ln>
        </p:spPr>
        <p:txBody>
          <a:bodyPr wrap="square" rtlCol="0">
            <a:spAutoFit/>
          </a:bodyPr>
          <a:lstStyle/>
          <a:p>
            <a:r>
              <a:rPr lang="en-US" sz="3000" b="1" dirty="0">
                <a:solidFill>
                  <a:schemeClr val="tx1">
                    <a:alpha val="50000"/>
                  </a:schemeClr>
                </a:solidFill>
                <a:latin typeface="Calibri" panose="020F0502020204030204" pitchFamily="34" charset="0"/>
                <a:cs typeface="Calibri" panose="020F0502020204030204" pitchFamily="34" charset="0"/>
              </a:rPr>
              <a:t>Wavecon 5G Plans and Market Position in India</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4E2EAE2-C470-B610-A999-271999AAC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776" y="1187914"/>
            <a:ext cx="5026660" cy="55140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59" name="Group 58">
            <a:extLst>
              <a:ext uri="{FF2B5EF4-FFF2-40B4-BE49-F238E27FC236}">
                <a16:creationId xmlns:a16="http://schemas.microsoft.com/office/drawing/2014/main" id="{A414F154-1E09-3DD4-257F-73458ACAC106}"/>
              </a:ext>
            </a:extLst>
          </p:cNvPr>
          <p:cNvGrpSpPr/>
          <p:nvPr/>
        </p:nvGrpSpPr>
        <p:grpSpPr>
          <a:xfrm>
            <a:off x="650240" y="1187914"/>
            <a:ext cx="5638800" cy="4091940"/>
            <a:chOff x="559700" y="1898948"/>
            <a:chExt cx="5638800" cy="4091940"/>
          </a:xfrm>
        </p:grpSpPr>
        <p:pic>
          <p:nvPicPr>
            <p:cNvPr id="12" name="Picture 11">
              <a:extLst>
                <a:ext uri="{FF2B5EF4-FFF2-40B4-BE49-F238E27FC236}">
                  <a16:creationId xmlns:a16="http://schemas.microsoft.com/office/drawing/2014/main" id="{1C0195FA-4B19-BB36-35E1-6E5610D8E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00" y="1898948"/>
              <a:ext cx="5638800" cy="4091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582A4A7B-402F-80EA-1273-B507EC5D5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8" y="2387951"/>
              <a:ext cx="206057" cy="157711"/>
            </a:xfrm>
            <a:prstGeom prst="rect">
              <a:avLst/>
            </a:prstGeom>
          </p:spPr>
        </p:pic>
        <p:pic>
          <p:nvPicPr>
            <p:cNvPr id="26" name="Picture 25">
              <a:extLst>
                <a:ext uri="{FF2B5EF4-FFF2-40B4-BE49-F238E27FC236}">
                  <a16:creationId xmlns:a16="http://schemas.microsoft.com/office/drawing/2014/main" id="{A8C95A5D-3D56-146F-694A-62345BD6B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7" y="2921111"/>
              <a:ext cx="206057" cy="157711"/>
            </a:xfrm>
            <a:prstGeom prst="rect">
              <a:avLst/>
            </a:prstGeom>
          </p:spPr>
        </p:pic>
        <p:pic>
          <p:nvPicPr>
            <p:cNvPr id="27" name="Picture 26">
              <a:extLst>
                <a:ext uri="{FF2B5EF4-FFF2-40B4-BE49-F238E27FC236}">
                  <a16:creationId xmlns:a16="http://schemas.microsoft.com/office/drawing/2014/main" id="{6D6BFDE7-9255-19F4-899D-D042E4C2A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6" y="2654531"/>
              <a:ext cx="206057" cy="157711"/>
            </a:xfrm>
            <a:prstGeom prst="rect">
              <a:avLst/>
            </a:prstGeom>
          </p:spPr>
        </p:pic>
        <p:pic>
          <p:nvPicPr>
            <p:cNvPr id="28" name="Picture 27">
              <a:extLst>
                <a:ext uri="{FF2B5EF4-FFF2-40B4-BE49-F238E27FC236}">
                  <a16:creationId xmlns:a16="http://schemas.microsoft.com/office/drawing/2014/main" id="{9AA5ACD6-B91C-9583-3E3C-799ACD89E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5" y="3201266"/>
              <a:ext cx="206057" cy="157711"/>
            </a:xfrm>
            <a:prstGeom prst="rect">
              <a:avLst/>
            </a:prstGeom>
          </p:spPr>
        </p:pic>
        <p:pic>
          <p:nvPicPr>
            <p:cNvPr id="29" name="Picture 28">
              <a:extLst>
                <a:ext uri="{FF2B5EF4-FFF2-40B4-BE49-F238E27FC236}">
                  <a16:creationId xmlns:a16="http://schemas.microsoft.com/office/drawing/2014/main" id="{09AC6996-40CF-0EB0-B88F-BCB3BAD0CC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505" y="2387950"/>
              <a:ext cx="206057" cy="157711"/>
            </a:xfrm>
            <a:prstGeom prst="rect">
              <a:avLst/>
            </a:prstGeom>
          </p:spPr>
        </p:pic>
        <p:pic>
          <p:nvPicPr>
            <p:cNvPr id="30" name="Picture 29">
              <a:extLst>
                <a:ext uri="{FF2B5EF4-FFF2-40B4-BE49-F238E27FC236}">
                  <a16:creationId xmlns:a16="http://schemas.microsoft.com/office/drawing/2014/main" id="{B53D0672-2D70-3AB0-69FC-611425873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505" y="2654530"/>
              <a:ext cx="206057" cy="157711"/>
            </a:xfrm>
            <a:prstGeom prst="rect">
              <a:avLst/>
            </a:prstGeom>
          </p:spPr>
        </p:pic>
        <p:pic>
          <p:nvPicPr>
            <p:cNvPr id="31" name="Picture 30">
              <a:extLst>
                <a:ext uri="{FF2B5EF4-FFF2-40B4-BE49-F238E27FC236}">
                  <a16:creationId xmlns:a16="http://schemas.microsoft.com/office/drawing/2014/main" id="{6C9C91EB-5B87-3F1C-E244-9D50CC358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505" y="2921111"/>
              <a:ext cx="206057" cy="157711"/>
            </a:xfrm>
            <a:prstGeom prst="rect">
              <a:avLst/>
            </a:prstGeom>
          </p:spPr>
        </p:pic>
        <p:pic>
          <p:nvPicPr>
            <p:cNvPr id="32" name="Picture 31">
              <a:extLst>
                <a:ext uri="{FF2B5EF4-FFF2-40B4-BE49-F238E27FC236}">
                  <a16:creationId xmlns:a16="http://schemas.microsoft.com/office/drawing/2014/main" id="{8D3CB219-1430-F832-F7F3-A481F3ED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504" y="3201266"/>
              <a:ext cx="206057" cy="157711"/>
            </a:xfrm>
            <a:prstGeom prst="rect">
              <a:avLst/>
            </a:prstGeom>
          </p:spPr>
        </p:pic>
        <p:pic>
          <p:nvPicPr>
            <p:cNvPr id="33" name="Picture 32">
              <a:extLst>
                <a:ext uri="{FF2B5EF4-FFF2-40B4-BE49-F238E27FC236}">
                  <a16:creationId xmlns:a16="http://schemas.microsoft.com/office/drawing/2014/main" id="{3D5D98B3-644C-6C39-CF30-97B7AAAF5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4" y="3481421"/>
              <a:ext cx="206057" cy="157711"/>
            </a:xfrm>
            <a:prstGeom prst="rect">
              <a:avLst/>
            </a:prstGeom>
          </p:spPr>
        </p:pic>
        <p:pic>
          <p:nvPicPr>
            <p:cNvPr id="34" name="Picture 33">
              <a:extLst>
                <a:ext uri="{FF2B5EF4-FFF2-40B4-BE49-F238E27FC236}">
                  <a16:creationId xmlns:a16="http://schemas.microsoft.com/office/drawing/2014/main" id="{30106725-86BA-1662-C433-BDCF9648C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3" y="3751553"/>
              <a:ext cx="206057" cy="157711"/>
            </a:xfrm>
            <a:prstGeom prst="rect">
              <a:avLst/>
            </a:prstGeom>
          </p:spPr>
        </p:pic>
        <p:pic>
          <p:nvPicPr>
            <p:cNvPr id="35" name="Picture 34">
              <a:extLst>
                <a:ext uri="{FF2B5EF4-FFF2-40B4-BE49-F238E27FC236}">
                  <a16:creationId xmlns:a16="http://schemas.microsoft.com/office/drawing/2014/main" id="{2A5FB711-B6D4-1BF6-438C-A157FC382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2" y="4025443"/>
              <a:ext cx="206057" cy="157711"/>
            </a:xfrm>
            <a:prstGeom prst="rect">
              <a:avLst/>
            </a:prstGeom>
          </p:spPr>
        </p:pic>
        <p:pic>
          <p:nvPicPr>
            <p:cNvPr id="36" name="Picture 35">
              <a:extLst>
                <a:ext uri="{FF2B5EF4-FFF2-40B4-BE49-F238E27FC236}">
                  <a16:creationId xmlns:a16="http://schemas.microsoft.com/office/drawing/2014/main" id="{43330D81-0C94-B12E-C8A1-A956ED37D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503" y="3481421"/>
              <a:ext cx="206057" cy="157711"/>
            </a:xfrm>
            <a:prstGeom prst="rect">
              <a:avLst/>
            </a:prstGeom>
          </p:spPr>
        </p:pic>
        <p:pic>
          <p:nvPicPr>
            <p:cNvPr id="37" name="Picture 36">
              <a:extLst>
                <a:ext uri="{FF2B5EF4-FFF2-40B4-BE49-F238E27FC236}">
                  <a16:creationId xmlns:a16="http://schemas.microsoft.com/office/drawing/2014/main" id="{16DF7BB7-C297-BA0D-E0B9-0DE43F4C6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503" y="3751552"/>
              <a:ext cx="206057" cy="157711"/>
            </a:xfrm>
            <a:prstGeom prst="rect">
              <a:avLst/>
            </a:prstGeom>
          </p:spPr>
        </p:pic>
        <p:pic>
          <p:nvPicPr>
            <p:cNvPr id="38" name="Picture 37">
              <a:extLst>
                <a:ext uri="{FF2B5EF4-FFF2-40B4-BE49-F238E27FC236}">
                  <a16:creationId xmlns:a16="http://schemas.microsoft.com/office/drawing/2014/main" id="{FBD12996-EC75-D8AD-A154-4E4FA7561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503" y="4035703"/>
              <a:ext cx="206057" cy="157711"/>
            </a:xfrm>
            <a:prstGeom prst="rect">
              <a:avLst/>
            </a:prstGeom>
          </p:spPr>
        </p:pic>
        <p:pic>
          <p:nvPicPr>
            <p:cNvPr id="39" name="Picture 38">
              <a:extLst>
                <a:ext uri="{FF2B5EF4-FFF2-40B4-BE49-F238E27FC236}">
                  <a16:creationId xmlns:a16="http://schemas.microsoft.com/office/drawing/2014/main" id="{B41EC680-900A-9DCF-E545-B5B28F95C0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8906" y="4308312"/>
              <a:ext cx="161249" cy="157711"/>
            </a:xfrm>
            <a:prstGeom prst="rect">
              <a:avLst/>
            </a:prstGeom>
          </p:spPr>
        </p:pic>
        <p:pic>
          <p:nvPicPr>
            <p:cNvPr id="40" name="Picture 39">
              <a:extLst>
                <a:ext uri="{FF2B5EF4-FFF2-40B4-BE49-F238E27FC236}">
                  <a16:creationId xmlns:a16="http://schemas.microsoft.com/office/drawing/2014/main" id="{B789A590-3E00-5778-2AB5-F060402BD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8905" y="4592840"/>
              <a:ext cx="161249" cy="157711"/>
            </a:xfrm>
            <a:prstGeom prst="rect">
              <a:avLst/>
            </a:prstGeom>
          </p:spPr>
        </p:pic>
        <p:pic>
          <p:nvPicPr>
            <p:cNvPr id="41" name="Picture 40">
              <a:extLst>
                <a:ext uri="{FF2B5EF4-FFF2-40B4-BE49-F238E27FC236}">
                  <a16:creationId xmlns:a16="http://schemas.microsoft.com/office/drawing/2014/main" id="{D4AF6E67-FAE3-642B-965A-1B9194949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8904" y="4865449"/>
              <a:ext cx="161249" cy="157711"/>
            </a:xfrm>
            <a:prstGeom prst="rect">
              <a:avLst/>
            </a:prstGeom>
          </p:spPr>
        </p:pic>
        <p:pic>
          <p:nvPicPr>
            <p:cNvPr id="42" name="Picture 41">
              <a:extLst>
                <a:ext uri="{FF2B5EF4-FFF2-40B4-BE49-F238E27FC236}">
                  <a16:creationId xmlns:a16="http://schemas.microsoft.com/office/drawing/2014/main" id="{9EECFF2E-8E3D-D41A-56A2-C9C8F9C62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1" y="4306432"/>
              <a:ext cx="206057" cy="157711"/>
            </a:xfrm>
            <a:prstGeom prst="rect">
              <a:avLst/>
            </a:prstGeom>
          </p:spPr>
        </p:pic>
        <p:pic>
          <p:nvPicPr>
            <p:cNvPr id="43" name="Picture 42">
              <a:extLst>
                <a:ext uri="{FF2B5EF4-FFF2-40B4-BE49-F238E27FC236}">
                  <a16:creationId xmlns:a16="http://schemas.microsoft.com/office/drawing/2014/main" id="{B8429F2D-117B-2C6D-B9D7-986F69D73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1" y="4592839"/>
              <a:ext cx="206057" cy="157711"/>
            </a:xfrm>
            <a:prstGeom prst="rect">
              <a:avLst/>
            </a:prstGeom>
          </p:spPr>
        </p:pic>
        <p:pic>
          <p:nvPicPr>
            <p:cNvPr id="44" name="Picture 43">
              <a:extLst>
                <a:ext uri="{FF2B5EF4-FFF2-40B4-BE49-F238E27FC236}">
                  <a16:creationId xmlns:a16="http://schemas.microsoft.com/office/drawing/2014/main" id="{778591D0-2CE3-97EB-5C9D-77C4A9960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71" y="4865449"/>
              <a:ext cx="206057" cy="157711"/>
            </a:xfrm>
            <a:prstGeom prst="rect">
              <a:avLst/>
            </a:prstGeom>
          </p:spPr>
        </p:pic>
        <p:pic>
          <p:nvPicPr>
            <p:cNvPr id="52" name="Picture 51">
              <a:extLst>
                <a:ext uri="{FF2B5EF4-FFF2-40B4-BE49-F238E27FC236}">
                  <a16:creationId xmlns:a16="http://schemas.microsoft.com/office/drawing/2014/main" id="{D83F0EA2-7D41-D39B-B20D-98784D2303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2751" y="5111708"/>
              <a:ext cx="210177" cy="216036"/>
            </a:xfrm>
            <a:prstGeom prst="rect">
              <a:avLst/>
            </a:prstGeom>
          </p:spPr>
        </p:pic>
        <p:sp>
          <p:nvSpPr>
            <p:cNvPr id="54" name="TextBox 53">
              <a:extLst>
                <a:ext uri="{FF2B5EF4-FFF2-40B4-BE49-F238E27FC236}">
                  <a16:creationId xmlns:a16="http://schemas.microsoft.com/office/drawing/2014/main" id="{3713D18A-E6A6-DFF6-1F62-399A64072EC9}"/>
                </a:ext>
              </a:extLst>
            </p:cNvPr>
            <p:cNvSpPr txBox="1"/>
            <p:nvPr/>
          </p:nvSpPr>
          <p:spPr>
            <a:xfrm>
              <a:off x="5577123" y="5047554"/>
              <a:ext cx="384810" cy="323165"/>
            </a:xfrm>
            <a:prstGeom prst="rect">
              <a:avLst/>
            </a:prstGeom>
            <a:noFill/>
          </p:spPr>
          <p:txBody>
            <a:bodyPr wrap="square">
              <a:spAutoFit/>
            </a:bodyPr>
            <a:lstStyle/>
            <a:p>
              <a:pPr algn="ctr"/>
              <a:r>
                <a:rPr lang="en-IN" sz="1500" dirty="0">
                  <a:latin typeface="Calibri" panose="020F0502020204030204" pitchFamily="34" charset="0"/>
                  <a:cs typeface="Calibri" panose="020F0502020204030204" pitchFamily="34" charset="0"/>
                </a:rPr>
                <a:t>🆕</a:t>
              </a:r>
              <a:endParaRPr lang="en-IN" sz="1500" dirty="0"/>
            </a:p>
          </p:txBody>
        </p:sp>
        <p:sp>
          <p:nvSpPr>
            <p:cNvPr id="55" name="TextBox 54">
              <a:extLst>
                <a:ext uri="{FF2B5EF4-FFF2-40B4-BE49-F238E27FC236}">
                  <a16:creationId xmlns:a16="http://schemas.microsoft.com/office/drawing/2014/main" id="{B0392090-C0DC-A7B2-2804-73E445A2F81E}"/>
                </a:ext>
              </a:extLst>
            </p:cNvPr>
            <p:cNvSpPr txBox="1"/>
            <p:nvPr/>
          </p:nvSpPr>
          <p:spPr>
            <a:xfrm>
              <a:off x="5577123" y="5318810"/>
              <a:ext cx="384810" cy="323165"/>
            </a:xfrm>
            <a:prstGeom prst="rect">
              <a:avLst/>
            </a:prstGeom>
            <a:noFill/>
          </p:spPr>
          <p:txBody>
            <a:bodyPr wrap="square">
              <a:spAutoFit/>
            </a:bodyPr>
            <a:lstStyle/>
            <a:p>
              <a:pPr algn="ctr"/>
              <a:r>
                <a:rPr lang="en-IN" sz="1500" dirty="0">
                  <a:latin typeface="Calibri" panose="020F0502020204030204" pitchFamily="34" charset="0"/>
                  <a:cs typeface="Calibri" panose="020F0502020204030204" pitchFamily="34" charset="0"/>
                </a:rPr>
                <a:t>🆕</a:t>
              </a:r>
              <a:endParaRPr lang="en-IN" sz="1500" dirty="0"/>
            </a:p>
          </p:txBody>
        </p:sp>
        <p:sp>
          <p:nvSpPr>
            <p:cNvPr id="56" name="TextBox 55">
              <a:extLst>
                <a:ext uri="{FF2B5EF4-FFF2-40B4-BE49-F238E27FC236}">
                  <a16:creationId xmlns:a16="http://schemas.microsoft.com/office/drawing/2014/main" id="{06AB544D-8E9D-6125-9333-4BDD99D6A2BE}"/>
                </a:ext>
              </a:extLst>
            </p:cNvPr>
            <p:cNvSpPr txBox="1"/>
            <p:nvPr/>
          </p:nvSpPr>
          <p:spPr>
            <a:xfrm>
              <a:off x="5577123" y="5629085"/>
              <a:ext cx="384810" cy="323165"/>
            </a:xfrm>
            <a:prstGeom prst="rect">
              <a:avLst/>
            </a:prstGeom>
            <a:noFill/>
          </p:spPr>
          <p:txBody>
            <a:bodyPr wrap="square">
              <a:spAutoFit/>
            </a:bodyPr>
            <a:lstStyle/>
            <a:p>
              <a:pPr algn="ctr"/>
              <a:r>
                <a:rPr lang="en-IN" sz="1500" dirty="0">
                  <a:latin typeface="Calibri" panose="020F0502020204030204" pitchFamily="34" charset="0"/>
                  <a:cs typeface="Calibri" panose="020F0502020204030204" pitchFamily="34" charset="0"/>
                </a:rPr>
                <a:t>🆕</a:t>
              </a:r>
              <a:endParaRPr lang="en-IN" sz="1500" dirty="0"/>
            </a:p>
          </p:txBody>
        </p:sp>
        <p:pic>
          <p:nvPicPr>
            <p:cNvPr id="57" name="Picture 56">
              <a:extLst>
                <a:ext uri="{FF2B5EF4-FFF2-40B4-BE49-F238E27FC236}">
                  <a16:creationId xmlns:a16="http://schemas.microsoft.com/office/drawing/2014/main" id="{740F930A-4442-B78F-E85B-0D887938B4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2751" y="5382438"/>
              <a:ext cx="210177" cy="216036"/>
            </a:xfrm>
            <a:prstGeom prst="rect">
              <a:avLst/>
            </a:prstGeom>
          </p:spPr>
        </p:pic>
        <p:pic>
          <p:nvPicPr>
            <p:cNvPr id="58" name="Picture 57">
              <a:extLst>
                <a:ext uri="{FF2B5EF4-FFF2-40B4-BE49-F238E27FC236}">
                  <a16:creationId xmlns:a16="http://schemas.microsoft.com/office/drawing/2014/main" id="{4A326979-3DC7-4E85-B302-ADFC4704F3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2751" y="5677344"/>
              <a:ext cx="210177" cy="216036"/>
            </a:xfrm>
            <a:prstGeom prst="rect">
              <a:avLst/>
            </a:prstGeom>
          </p:spPr>
        </p:pic>
      </p:grpSp>
      <p:sp>
        <p:nvSpPr>
          <p:cNvPr id="61" name="Rectangle 60">
            <a:extLst>
              <a:ext uri="{FF2B5EF4-FFF2-40B4-BE49-F238E27FC236}">
                <a16:creationId xmlns:a16="http://schemas.microsoft.com/office/drawing/2014/main" id="{421BBB2B-9A38-90EE-4F53-82E03B885EA4}"/>
              </a:ext>
            </a:extLst>
          </p:cNvPr>
          <p:cNvSpPr/>
          <p:nvPr/>
        </p:nvSpPr>
        <p:spPr>
          <a:xfrm>
            <a:off x="1946088" y="5573676"/>
            <a:ext cx="744220" cy="3705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500" dirty="0">
                <a:latin typeface="Calibri" panose="020F0502020204030204" pitchFamily="34" charset="0"/>
                <a:cs typeface="Calibri" panose="020F0502020204030204" pitchFamily="34" charset="0"/>
              </a:rPr>
              <a:t>JAN</a:t>
            </a:r>
            <a:endParaRPr lang="en-IN" sz="1500"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DB356943-E2D3-E306-DDBD-C0DBACD58825}"/>
              </a:ext>
            </a:extLst>
          </p:cNvPr>
          <p:cNvSpPr/>
          <p:nvPr/>
        </p:nvSpPr>
        <p:spPr>
          <a:xfrm>
            <a:off x="2753808" y="5573676"/>
            <a:ext cx="744220" cy="3705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500" dirty="0">
                <a:latin typeface="Calibri" panose="020F0502020204030204" pitchFamily="34" charset="0"/>
                <a:cs typeface="Calibri" panose="020F0502020204030204" pitchFamily="34" charset="0"/>
              </a:rPr>
              <a:t>FEB</a:t>
            </a:r>
            <a:endParaRPr lang="en-IN" sz="1500" dirty="0">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02B46B06-A969-AE06-5840-8B10F8D0E7EC}"/>
              </a:ext>
            </a:extLst>
          </p:cNvPr>
          <p:cNvSpPr/>
          <p:nvPr/>
        </p:nvSpPr>
        <p:spPr>
          <a:xfrm>
            <a:off x="3561528" y="5573675"/>
            <a:ext cx="744220" cy="3705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500" dirty="0">
                <a:latin typeface="Calibri" panose="020F0502020204030204" pitchFamily="34" charset="0"/>
                <a:cs typeface="Calibri" panose="020F0502020204030204" pitchFamily="34" charset="0"/>
              </a:rPr>
              <a:t>MAR</a:t>
            </a:r>
            <a:endParaRPr lang="en-IN" sz="1500" dirty="0">
              <a:latin typeface="Calibri" panose="020F0502020204030204" pitchFamily="34" charset="0"/>
              <a:cs typeface="Calibri" panose="020F0502020204030204" pitchFamily="34" charset="0"/>
            </a:endParaRPr>
          </a:p>
        </p:txBody>
      </p:sp>
      <p:sp>
        <p:nvSpPr>
          <p:cNvPr id="64" name="Rectangle 63">
            <a:extLst>
              <a:ext uri="{FF2B5EF4-FFF2-40B4-BE49-F238E27FC236}">
                <a16:creationId xmlns:a16="http://schemas.microsoft.com/office/drawing/2014/main" id="{4D9B468A-785A-40B6-5801-2A43BF48248F}"/>
              </a:ext>
            </a:extLst>
          </p:cNvPr>
          <p:cNvSpPr/>
          <p:nvPr/>
        </p:nvSpPr>
        <p:spPr>
          <a:xfrm>
            <a:off x="4369248" y="5573675"/>
            <a:ext cx="744220" cy="3705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500" dirty="0">
                <a:latin typeface="Calibri" panose="020F0502020204030204" pitchFamily="34" charset="0"/>
                <a:cs typeface="Calibri" panose="020F0502020204030204" pitchFamily="34" charset="0"/>
              </a:rPr>
              <a:t>APR</a:t>
            </a:r>
            <a:endParaRPr lang="en-IN" sz="1500" dirty="0">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0662CCEE-12D5-E25B-011B-6DF7AAEFCF00}"/>
              </a:ext>
            </a:extLst>
          </p:cNvPr>
          <p:cNvSpPr/>
          <p:nvPr/>
        </p:nvSpPr>
        <p:spPr>
          <a:xfrm>
            <a:off x="1946088" y="6168842"/>
            <a:ext cx="744220" cy="3705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500" dirty="0">
                <a:latin typeface="Calibri" panose="020F0502020204030204" pitchFamily="34" charset="0"/>
                <a:cs typeface="Calibri" panose="020F0502020204030204" pitchFamily="34" charset="0"/>
              </a:rPr>
              <a:t>JUN</a:t>
            </a:r>
            <a:endParaRPr lang="en-IN" sz="1500" dirty="0">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E40D3AAF-414C-4391-6B23-13AF2362A58F}"/>
              </a:ext>
            </a:extLst>
          </p:cNvPr>
          <p:cNvSpPr/>
          <p:nvPr/>
        </p:nvSpPr>
        <p:spPr>
          <a:xfrm>
            <a:off x="2753808" y="6168841"/>
            <a:ext cx="744220" cy="3705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500" dirty="0">
                <a:latin typeface="Calibri" panose="020F0502020204030204" pitchFamily="34" charset="0"/>
                <a:cs typeface="Calibri" panose="020F0502020204030204" pitchFamily="34" charset="0"/>
              </a:rPr>
              <a:t>JUL</a:t>
            </a:r>
            <a:endParaRPr lang="en-IN" sz="1500" dirty="0">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56D9C5D8-8B1A-38B1-A088-7CCEAE13B6C2}"/>
              </a:ext>
            </a:extLst>
          </p:cNvPr>
          <p:cNvSpPr/>
          <p:nvPr/>
        </p:nvSpPr>
        <p:spPr>
          <a:xfrm>
            <a:off x="3561528" y="6168841"/>
            <a:ext cx="744220" cy="3705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500" dirty="0">
                <a:latin typeface="Calibri" panose="020F0502020204030204" pitchFamily="34" charset="0"/>
                <a:cs typeface="Calibri" panose="020F0502020204030204" pitchFamily="34" charset="0"/>
              </a:rPr>
              <a:t>AUG</a:t>
            </a:r>
            <a:endParaRPr lang="en-IN" sz="1500" dirty="0">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B7B0FE4D-2FB5-3BA9-1906-061B81881052}"/>
              </a:ext>
            </a:extLst>
          </p:cNvPr>
          <p:cNvSpPr/>
          <p:nvPr/>
        </p:nvSpPr>
        <p:spPr>
          <a:xfrm>
            <a:off x="4365116" y="6168840"/>
            <a:ext cx="744220" cy="3705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500" dirty="0">
                <a:latin typeface="Calibri" panose="020F0502020204030204" pitchFamily="34" charset="0"/>
                <a:cs typeface="Calibri" panose="020F0502020204030204" pitchFamily="34" charset="0"/>
              </a:rPr>
              <a:t>SEP</a:t>
            </a:r>
            <a:endParaRPr lang="en-IN" sz="1500" dirty="0">
              <a:latin typeface="Calibri" panose="020F050202020403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A8068880-33FB-952F-9FA9-BD9DD0A9C3EB}"/>
              </a:ext>
            </a:extLst>
          </p:cNvPr>
          <p:cNvSpPr txBox="1"/>
          <p:nvPr/>
        </p:nvSpPr>
        <p:spPr>
          <a:xfrm>
            <a:off x="1189714" y="5648308"/>
            <a:ext cx="812800"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Before 5G</a:t>
            </a:r>
            <a:endParaRPr lang="en-IN" sz="1200" dirty="0">
              <a:latin typeface="Calibri" panose="020F0502020204030204" pitchFamily="34" charset="0"/>
              <a:cs typeface="Calibri" panose="020F0502020204030204" pitchFamily="34" charset="0"/>
            </a:endParaRPr>
          </a:p>
        </p:txBody>
      </p:sp>
      <p:sp>
        <p:nvSpPr>
          <p:cNvPr id="70" name="TextBox 69">
            <a:extLst>
              <a:ext uri="{FF2B5EF4-FFF2-40B4-BE49-F238E27FC236}">
                <a16:creationId xmlns:a16="http://schemas.microsoft.com/office/drawing/2014/main" id="{1408C67F-766B-5258-E434-A1E8FBE827C0}"/>
              </a:ext>
            </a:extLst>
          </p:cNvPr>
          <p:cNvSpPr txBox="1"/>
          <p:nvPr/>
        </p:nvSpPr>
        <p:spPr>
          <a:xfrm>
            <a:off x="1185582" y="6248862"/>
            <a:ext cx="812800"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After 5G</a:t>
            </a:r>
            <a:endParaRPr lang="en-IN" sz="1200" dirty="0">
              <a:latin typeface="Calibri" panose="020F0502020204030204" pitchFamily="34" charset="0"/>
              <a:cs typeface="Calibri" panose="020F0502020204030204" pitchFamily="34" charset="0"/>
            </a:endParaRPr>
          </a:p>
        </p:txBody>
      </p:sp>
      <p:sp>
        <p:nvSpPr>
          <p:cNvPr id="71" name="Left Brace 70">
            <a:extLst>
              <a:ext uri="{FF2B5EF4-FFF2-40B4-BE49-F238E27FC236}">
                <a16:creationId xmlns:a16="http://schemas.microsoft.com/office/drawing/2014/main" id="{1283F77B-C90A-10E2-6531-E408D324CE7B}"/>
              </a:ext>
            </a:extLst>
          </p:cNvPr>
          <p:cNvSpPr/>
          <p:nvPr/>
        </p:nvSpPr>
        <p:spPr>
          <a:xfrm>
            <a:off x="863126" y="5763127"/>
            <a:ext cx="332142" cy="6571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72" name="TextBox 71">
            <a:extLst>
              <a:ext uri="{FF2B5EF4-FFF2-40B4-BE49-F238E27FC236}">
                <a16:creationId xmlns:a16="http://schemas.microsoft.com/office/drawing/2014/main" id="{507A406D-D3EF-359C-1658-02EE98DD8A63}"/>
              </a:ext>
            </a:extLst>
          </p:cNvPr>
          <p:cNvSpPr txBox="1"/>
          <p:nvPr/>
        </p:nvSpPr>
        <p:spPr>
          <a:xfrm>
            <a:off x="112306" y="5953180"/>
            <a:ext cx="812800"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Year 2022</a:t>
            </a:r>
            <a:endParaRPr lang="en-IN" sz="1200" dirty="0">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95E963A1-893A-893B-BF38-11D60F40B26A}"/>
              </a:ext>
            </a:extLst>
          </p:cNvPr>
          <p:cNvSpPr/>
          <p:nvPr/>
        </p:nvSpPr>
        <p:spPr>
          <a:xfrm>
            <a:off x="5397298" y="5872979"/>
            <a:ext cx="744220" cy="3705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500" dirty="0">
                <a:latin typeface="Calibri" panose="020F0502020204030204" pitchFamily="34" charset="0"/>
                <a:cs typeface="Calibri" panose="020F0502020204030204" pitchFamily="34" charset="0"/>
              </a:rPr>
              <a:t>MAY</a:t>
            </a:r>
            <a:endParaRPr lang="en-IN" sz="1500" dirty="0">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F0C6E34A-111F-75F6-8ADB-1A7A8139AB96}"/>
              </a:ext>
            </a:extLst>
          </p:cNvPr>
          <p:cNvSpPr txBox="1"/>
          <p:nvPr/>
        </p:nvSpPr>
        <p:spPr>
          <a:xfrm>
            <a:off x="5319435" y="6262362"/>
            <a:ext cx="833274"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Launch 5G</a:t>
            </a:r>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114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E9B3FE-D749-2AEC-5898-6BDBB14F50D1}"/>
            </a:ext>
          </a:extLst>
        </p:cNvPr>
        <p:cNvGrpSpPr/>
        <p:nvPr/>
      </p:nvGrpSpPr>
      <p:grpSpPr>
        <a:xfrm>
          <a:off x="0" y="0"/>
          <a:ext cx="0" cy="0"/>
          <a:chOff x="0" y="0"/>
          <a:chExt cx="0" cy="0"/>
        </a:xfrm>
      </p:grpSpPr>
      <p:sp useBgFill="1">
        <p:nvSpPr>
          <p:cNvPr id="5" name="TextBox 4">
            <a:extLst>
              <a:ext uri="{FF2B5EF4-FFF2-40B4-BE49-F238E27FC236}">
                <a16:creationId xmlns:a16="http://schemas.microsoft.com/office/drawing/2014/main" id="{834AFB31-E5D7-8882-588A-30C47B10ABE2}"/>
              </a:ext>
            </a:extLst>
          </p:cNvPr>
          <p:cNvSpPr txBox="1"/>
          <p:nvPr/>
        </p:nvSpPr>
        <p:spPr>
          <a:xfrm>
            <a:off x="310524" y="318637"/>
            <a:ext cx="9605636" cy="553998"/>
          </a:xfrm>
          <a:prstGeom prst="rect">
            <a:avLst/>
          </a:prstGeom>
          <a:ln>
            <a:noFill/>
          </a:ln>
        </p:spPr>
        <p:txBody>
          <a:bodyPr wrap="square" rtlCol="0">
            <a:spAutoFit/>
          </a:bodyPr>
          <a:lstStyle/>
          <a:p>
            <a:r>
              <a:rPr lang="en-US" sz="3000" b="1" dirty="0">
                <a:solidFill>
                  <a:schemeClr val="tx1">
                    <a:alpha val="50000"/>
                  </a:schemeClr>
                </a:solidFill>
                <a:latin typeface="Calibri" panose="020F0502020204030204" pitchFamily="34" charset="0"/>
                <a:cs typeface="Calibri" panose="020F0502020204030204" pitchFamily="34" charset="0"/>
              </a:rPr>
              <a:t>Wavecon 5G Performance Dashboard &amp; Key KPIs</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CBD98E3-EE17-93A4-B83E-8F6BCDCB15DA}"/>
              </a:ext>
            </a:extLst>
          </p:cNvPr>
          <p:cNvSpPr txBox="1"/>
          <p:nvPr/>
        </p:nvSpPr>
        <p:spPr>
          <a:xfrm>
            <a:off x="341004" y="703489"/>
            <a:ext cx="9605636" cy="400110"/>
          </a:xfrm>
          <a:prstGeom prst="rect">
            <a:avLst/>
          </a:prstGeom>
          <a:noFill/>
          <a:ln>
            <a:noFill/>
          </a:ln>
        </p:spPr>
        <p:txBody>
          <a:bodyPr wrap="square" rtlCol="0">
            <a:spAutoFit/>
          </a:bodyPr>
          <a:lstStyle/>
          <a:p>
            <a:r>
              <a:rPr lang="en-IN" sz="2000" b="1" dirty="0">
                <a:solidFill>
                  <a:schemeClr val="tx1">
                    <a:alpha val="50000"/>
                  </a:schemeClr>
                </a:solidFill>
                <a:latin typeface="Calibri" panose="020F0502020204030204" pitchFamily="34" charset="0"/>
                <a:cs typeface="Calibri" panose="020F0502020204030204" pitchFamily="34" charset="0"/>
              </a:rPr>
              <a:t>powered by AtliQ Technologies</a:t>
            </a:r>
          </a:p>
        </p:txBody>
      </p:sp>
      <p:sp>
        <p:nvSpPr>
          <p:cNvPr id="3" name="TextBox 2">
            <a:extLst>
              <a:ext uri="{FF2B5EF4-FFF2-40B4-BE49-F238E27FC236}">
                <a16:creationId xmlns:a16="http://schemas.microsoft.com/office/drawing/2014/main" id="{62F34C1A-0CC0-1DFE-8790-8510C3DE8F02}"/>
              </a:ext>
            </a:extLst>
          </p:cNvPr>
          <p:cNvSpPr txBox="1"/>
          <p:nvPr/>
        </p:nvSpPr>
        <p:spPr>
          <a:xfrm>
            <a:off x="310524" y="1257487"/>
            <a:ext cx="6096000" cy="2542363"/>
          </a:xfrm>
          <a:prstGeom prst="rect">
            <a:avLst/>
          </a:prstGeom>
          <a:noFill/>
        </p:spPr>
        <p:txBody>
          <a:bodyPr wrap="square">
            <a:spAutoFit/>
          </a:bodyPr>
          <a:lstStyle/>
          <a:p>
            <a:pPr>
              <a:lnSpc>
                <a:spcPct val="150000"/>
              </a:lnSpc>
            </a:pPr>
            <a:r>
              <a:rPr lang="en-IN" dirty="0">
                <a:latin typeface="Calibri" panose="020F0502020204030204" pitchFamily="34" charset="0"/>
                <a:cs typeface="Calibri" panose="020F0502020204030204" pitchFamily="34" charset="0"/>
              </a:rPr>
              <a:t>AtliQ Technologies proudly presents an interactive Power BI dashboard built for Wavecon Telecom to explore their performance since the 5G launch. In this presentation, we’ll dive into powerful insights revealing revenue shifts, top-performing plans, customer trends, and smart recommendations to drive future growth and innovation.</a:t>
            </a:r>
          </a:p>
        </p:txBody>
      </p:sp>
      <p:pic>
        <p:nvPicPr>
          <p:cNvPr id="7" name="Picture 6">
            <a:extLst>
              <a:ext uri="{FF2B5EF4-FFF2-40B4-BE49-F238E27FC236}">
                <a16:creationId xmlns:a16="http://schemas.microsoft.com/office/drawing/2014/main" id="{59C62051-EC2D-B3B8-C7F4-EF795B8AF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387" y="1341946"/>
            <a:ext cx="4840609" cy="3794397"/>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7A55482D-4551-E8BA-9902-E0FAA971D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04" y="4184702"/>
            <a:ext cx="6344276" cy="951641"/>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91C15533-BA48-A33D-C4CE-0A5C3D2305E4}"/>
              </a:ext>
            </a:extLst>
          </p:cNvPr>
          <p:cNvSpPr/>
          <p:nvPr/>
        </p:nvSpPr>
        <p:spPr>
          <a:xfrm>
            <a:off x="341004" y="5521195"/>
            <a:ext cx="1416676" cy="69379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This is Overall Total Revenue = 31.9 billion Rupees</a:t>
            </a:r>
            <a:endParaRPr lang="en-IN" sz="1200" dirty="0">
              <a:solidFill>
                <a:schemeClr val="tx1"/>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FB401E87-1D09-F2F3-51CE-47190B3F466A}"/>
              </a:ext>
            </a:extLst>
          </p:cNvPr>
          <p:cNvSpPr/>
          <p:nvPr/>
        </p:nvSpPr>
        <p:spPr>
          <a:xfrm>
            <a:off x="5268604" y="5521195"/>
            <a:ext cx="1416676" cy="95164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solidFill>
                  <a:schemeClr val="tx1"/>
                </a:solidFill>
                <a:latin typeface="Calibri" panose="020F0502020204030204" pitchFamily="34" charset="0"/>
                <a:cs typeface="Calibri" panose="020F0502020204030204" pitchFamily="34" charset="0"/>
              </a:rPr>
              <a:t>TUsU</a:t>
            </a:r>
            <a:r>
              <a:rPr lang="en-US" sz="1200" dirty="0">
                <a:solidFill>
                  <a:schemeClr val="tx1"/>
                </a:solidFill>
                <a:latin typeface="Calibri" panose="020F0502020204030204" pitchFamily="34" charset="0"/>
                <a:cs typeface="Calibri" panose="020F0502020204030204" pitchFamily="34" charset="0"/>
              </a:rPr>
              <a:t> (Total Un-Subscribe Users) Which is 12.6 Million users</a:t>
            </a:r>
            <a:endParaRPr lang="en-IN" sz="1200" dirty="0">
              <a:solidFill>
                <a:schemeClr val="tx1"/>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78800807-92D9-852E-1600-A4B268ECEB75}"/>
              </a:ext>
            </a:extLst>
          </p:cNvPr>
          <p:cNvSpPr/>
          <p:nvPr/>
        </p:nvSpPr>
        <p:spPr>
          <a:xfrm>
            <a:off x="1990595" y="5521195"/>
            <a:ext cx="1416676" cy="69379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APRU (Average Revenue Per User) = 200.7 Rupees</a:t>
            </a:r>
            <a:endParaRPr lang="en-IN" sz="1200" dirty="0">
              <a:solidFill>
                <a:schemeClr val="tx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8A6EC6A1-2A81-4BEA-F286-C265D32C7995}"/>
              </a:ext>
            </a:extLst>
          </p:cNvPr>
          <p:cNvSpPr/>
          <p:nvPr/>
        </p:nvSpPr>
        <p:spPr>
          <a:xfrm>
            <a:off x="3640186" y="5521195"/>
            <a:ext cx="1416676" cy="69379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TAU (Total Active Users)  = 161.7 million users</a:t>
            </a:r>
            <a:endParaRPr lang="en-IN" sz="1200" dirty="0">
              <a:solidFill>
                <a:schemeClr val="tx1"/>
              </a:solidFill>
              <a:latin typeface="Calibri" panose="020F0502020204030204" pitchFamily="34" charset="0"/>
              <a:cs typeface="Calibri" panose="020F0502020204030204" pitchFamily="34" charset="0"/>
            </a:endParaRPr>
          </a:p>
        </p:txBody>
      </p:sp>
      <p:cxnSp>
        <p:nvCxnSpPr>
          <p:cNvPr id="20" name="Straight Connector 19">
            <a:extLst>
              <a:ext uri="{FF2B5EF4-FFF2-40B4-BE49-F238E27FC236}">
                <a16:creationId xmlns:a16="http://schemas.microsoft.com/office/drawing/2014/main" id="{E0EA835A-A1E1-A61E-E3C4-0FB8F3241A08}"/>
              </a:ext>
            </a:extLst>
          </p:cNvPr>
          <p:cNvCxnSpPr>
            <a:cxnSpLocks/>
            <a:endCxn id="11" idx="0"/>
          </p:cNvCxnSpPr>
          <p:nvPr/>
        </p:nvCxnSpPr>
        <p:spPr>
          <a:xfrm>
            <a:off x="1049342" y="5136343"/>
            <a:ext cx="0" cy="3848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AC4F11-D776-6470-34F1-AF4599B9342B}"/>
              </a:ext>
            </a:extLst>
          </p:cNvPr>
          <p:cNvCxnSpPr>
            <a:cxnSpLocks/>
          </p:cNvCxnSpPr>
          <p:nvPr/>
        </p:nvCxnSpPr>
        <p:spPr>
          <a:xfrm>
            <a:off x="2698933" y="5136343"/>
            <a:ext cx="0" cy="3848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4C64356-342A-2ADE-5711-3DBE6C25759D}"/>
              </a:ext>
            </a:extLst>
          </p:cNvPr>
          <p:cNvCxnSpPr>
            <a:cxnSpLocks/>
          </p:cNvCxnSpPr>
          <p:nvPr/>
        </p:nvCxnSpPr>
        <p:spPr>
          <a:xfrm>
            <a:off x="4339905" y="5136343"/>
            <a:ext cx="0" cy="3848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C6B844-E0F9-97BF-407B-6BB0CCB54D94}"/>
              </a:ext>
            </a:extLst>
          </p:cNvPr>
          <p:cNvCxnSpPr>
            <a:cxnSpLocks/>
          </p:cNvCxnSpPr>
          <p:nvPr/>
        </p:nvCxnSpPr>
        <p:spPr>
          <a:xfrm>
            <a:off x="5915982" y="5136343"/>
            <a:ext cx="0" cy="3848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22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3FB5A-7B13-1E78-41AB-687FC24782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EA7670-C2F9-BDBE-739C-66BA115CCE5E}"/>
              </a:ext>
            </a:extLst>
          </p:cNvPr>
          <p:cNvSpPr txBox="1"/>
          <p:nvPr/>
        </p:nvSpPr>
        <p:spPr>
          <a:xfrm>
            <a:off x="412124" y="323874"/>
            <a:ext cx="9605636" cy="553998"/>
          </a:xfrm>
          <a:prstGeom prst="rect">
            <a:avLst/>
          </a:prstGeom>
          <a:noFill/>
          <a:ln>
            <a:noFill/>
          </a:ln>
        </p:spPr>
        <p:txBody>
          <a:bodyPr wrap="square" rtlCol="0">
            <a:spAutoFit/>
          </a:bodyPr>
          <a:lstStyle/>
          <a:p>
            <a:r>
              <a:rPr lang="en-US" sz="3000" b="1" dirty="0">
                <a:solidFill>
                  <a:schemeClr val="tx1">
                    <a:alpha val="50000"/>
                  </a:schemeClr>
                </a:solidFill>
                <a:latin typeface="Calibri" panose="020F0502020204030204" pitchFamily="34" charset="0"/>
                <a:cs typeface="Calibri" panose="020F0502020204030204" pitchFamily="34" charset="0"/>
              </a:rPr>
              <a:t>Requirements </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FC153DD-316F-BBA8-9D08-470F089885B8}"/>
              </a:ext>
            </a:extLst>
          </p:cNvPr>
          <p:cNvSpPr txBox="1"/>
          <p:nvPr/>
        </p:nvSpPr>
        <p:spPr>
          <a:xfrm>
            <a:off x="412124" y="877872"/>
            <a:ext cx="9605636" cy="400110"/>
          </a:xfrm>
          <a:prstGeom prst="rect">
            <a:avLst/>
          </a:prstGeom>
          <a:noFill/>
          <a:ln>
            <a:noFill/>
          </a:ln>
        </p:spPr>
        <p:txBody>
          <a:bodyPr wrap="square" rtlCol="0">
            <a:spAutoFit/>
          </a:bodyPr>
          <a:lstStyle/>
          <a:p>
            <a:r>
              <a:rPr lang="en-IN" sz="2000" dirty="0">
                <a:solidFill>
                  <a:schemeClr val="tx1">
                    <a:alpha val="50000"/>
                  </a:schemeClr>
                </a:solidFill>
                <a:latin typeface="Calibri" panose="020F0502020204030204" pitchFamily="34" charset="0"/>
                <a:cs typeface="Calibri" panose="020F0502020204030204" pitchFamily="34" charset="0"/>
              </a:rPr>
              <a:t>Leading the 5G Revolution</a:t>
            </a:r>
            <a:endParaRPr lang="en-IN" sz="2000" b="1" dirty="0">
              <a:solidFill>
                <a:schemeClr val="tx1">
                  <a:alpha val="50000"/>
                </a:scheme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7850C4A-C23D-E8A4-6D78-3E4D9F9BD6EE}"/>
              </a:ext>
            </a:extLst>
          </p:cNvPr>
          <p:cNvSpPr txBox="1"/>
          <p:nvPr/>
        </p:nvSpPr>
        <p:spPr>
          <a:xfrm>
            <a:off x="855333" y="1629375"/>
            <a:ext cx="5982388" cy="405210"/>
          </a:xfrm>
          <a:prstGeom prst="rect">
            <a:avLst/>
          </a:prstGeom>
          <a:noFill/>
          <a:ln>
            <a:noFill/>
          </a:ln>
        </p:spPr>
        <p:txBody>
          <a:bodyPr wrap="square" rtlCol="0">
            <a:spAutoFit/>
          </a:bodyPr>
          <a:lstStyle/>
          <a:p>
            <a:pPr algn="ctr"/>
            <a:r>
              <a:rPr lang="en-US" sz="2000" dirty="0">
                <a:latin typeface="Calibri" panose="020F0502020204030204" pitchFamily="34" charset="0"/>
                <a:cs typeface="Calibri" panose="020F0502020204030204" pitchFamily="34" charset="0"/>
              </a:rPr>
              <a:t>What is the impact of the 5G launch on our Revenue ? </a:t>
            </a:r>
            <a:endParaRPr lang="en-IN" sz="2000" dirty="0">
              <a:latin typeface="Calibri" panose="020F0502020204030204" pitchFamily="34" charset="0"/>
              <a:cs typeface="Calibri" panose="020F0502020204030204" pitchFamily="34" charset="0"/>
            </a:endParaRPr>
          </a:p>
        </p:txBody>
      </p:sp>
      <p:sp>
        <p:nvSpPr>
          <p:cNvPr id="9" name="Arrow: Pentagon 8">
            <a:extLst>
              <a:ext uri="{FF2B5EF4-FFF2-40B4-BE49-F238E27FC236}">
                <a16:creationId xmlns:a16="http://schemas.microsoft.com/office/drawing/2014/main" id="{9AD45462-D9AD-DF64-8B1C-7D8F19C2CAF2}"/>
              </a:ext>
            </a:extLst>
          </p:cNvPr>
          <p:cNvSpPr/>
          <p:nvPr/>
        </p:nvSpPr>
        <p:spPr>
          <a:xfrm rot="5400000">
            <a:off x="380681" y="1658268"/>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A9D48FFC-C2E9-FC3D-8FF3-A38D39AA0187}"/>
              </a:ext>
            </a:extLst>
          </p:cNvPr>
          <p:cNvSpPr txBox="1"/>
          <p:nvPr/>
        </p:nvSpPr>
        <p:spPr>
          <a:xfrm>
            <a:off x="454658" y="1631925"/>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1</a:t>
            </a:r>
            <a:endParaRPr lang="en-IN" sz="2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B7A93A2-CE45-ABDD-4617-778C972485E3}"/>
              </a:ext>
            </a:extLst>
          </p:cNvPr>
          <p:cNvSpPr txBox="1"/>
          <p:nvPr/>
        </p:nvSpPr>
        <p:spPr>
          <a:xfrm>
            <a:off x="855332" y="2476664"/>
            <a:ext cx="5824868" cy="405210"/>
          </a:xfrm>
          <a:prstGeom prst="rect">
            <a:avLst/>
          </a:prstGeom>
          <a:noFill/>
          <a:ln>
            <a:noFill/>
          </a:ln>
        </p:spPr>
        <p:txBody>
          <a:bodyPr wrap="square" rtlCol="0">
            <a:spAutoFit/>
          </a:bodyPr>
          <a:lstStyle/>
          <a:p>
            <a:pPr algn="ctr"/>
            <a:r>
              <a:rPr lang="en-US" sz="2000" dirty="0">
                <a:latin typeface="Calibri" panose="020F0502020204030204" pitchFamily="34" charset="0"/>
                <a:cs typeface="Calibri" panose="020F0502020204030204" pitchFamily="34" charset="0"/>
              </a:rPr>
              <a:t>Which KPI is underperforming after the 5G launch ? </a:t>
            </a:r>
            <a:endParaRPr lang="en-IN" sz="2000" dirty="0">
              <a:latin typeface="Calibri" panose="020F0502020204030204" pitchFamily="34" charset="0"/>
              <a:cs typeface="Calibri" panose="020F0502020204030204" pitchFamily="34" charset="0"/>
            </a:endParaRPr>
          </a:p>
        </p:txBody>
      </p:sp>
      <p:sp>
        <p:nvSpPr>
          <p:cNvPr id="12" name="Arrow: Pentagon 11">
            <a:extLst>
              <a:ext uri="{FF2B5EF4-FFF2-40B4-BE49-F238E27FC236}">
                <a16:creationId xmlns:a16="http://schemas.microsoft.com/office/drawing/2014/main" id="{95276402-B9C3-E5B8-55DE-A3FC81A69880}"/>
              </a:ext>
            </a:extLst>
          </p:cNvPr>
          <p:cNvSpPr/>
          <p:nvPr/>
        </p:nvSpPr>
        <p:spPr>
          <a:xfrm rot="5400000">
            <a:off x="380680" y="2505557"/>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5307E8AE-FD32-412C-D597-489086A72956}"/>
              </a:ext>
            </a:extLst>
          </p:cNvPr>
          <p:cNvSpPr txBox="1"/>
          <p:nvPr/>
        </p:nvSpPr>
        <p:spPr>
          <a:xfrm>
            <a:off x="454657" y="2479214"/>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2</a:t>
            </a:r>
            <a:endParaRPr lang="en-IN" sz="20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8993580F-FCA0-1C9D-71F7-E9B1E53E1575}"/>
              </a:ext>
            </a:extLst>
          </p:cNvPr>
          <p:cNvSpPr txBox="1"/>
          <p:nvPr/>
        </p:nvSpPr>
        <p:spPr>
          <a:xfrm>
            <a:off x="855332" y="3329053"/>
            <a:ext cx="6755971" cy="707886"/>
          </a:xfrm>
          <a:prstGeom prst="rect">
            <a:avLst/>
          </a:prstGeom>
          <a:noFill/>
          <a:ln>
            <a:noFill/>
          </a:ln>
        </p:spPr>
        <p:txBody>
          <a:bodyPr wrap="square" rtlCol="0">
            <a:spAutoFit/>
          </a:bodyPr>
          <a:lstStyle/>
          <a:p>
            <a:pPr algn="ctr"/>
            <a:r>
              <a:rPr lang="en-US" sz="2000" dirty="0">
                <a:latin typeface="Calibri" panose="020F0502020204030204" pitchFamily="34" charset="0"/>
                <a:cs typeface="Calibri" panose="020F0502020204030204" pitchFamily="34" charset="0"/>
              </a:rPr>
              <a:t>After the 5G launch , which plans are performing well in terms of revenue ? Which plans are not performing well ? </a:t>
            </a:r>
            <a:endParaRPr lang="en-IN" sz="2000" dirty="0">
              <a:latin typeface="Calibri" panose="020F0502020204030204" pitchFamily="34" charset="0"/>
              <a:cs typeface="Calibri" panose="020F0502020204030204" pitchFamily="34" charset="0"/>
            </a:endParaRPr>
          </a:p>
        </p:txBody>
      </p:sp>
      <p:sp>
        <p:nvSpPr>
          <p:cNvPr id="16" name="Arrow: Pentagon 15">
            <a:extLst>
              <a:ext uri="{FF2B5EF4-FFF2-40B4-BE49-F238E27FC236}">
                <a16:creationId xmlns:a16="http://schemas.microsoft.com/office/drawing/2014/main" id="{C2738666-1E9E-D14F-1A34-4DD3AB6C72D1}"/>
              </a:ext>
            </a:extLst>
          </p:cNvPr>
          <p:cNvSpPr/>
          <p:nvPr/>
        </p:nvSpPr>
        <p:spPr>
          <a:xfrm rot="5400000">
            <a:off x="380680" y="3472421"/>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9BB71275-4CE0-656D-BA2C-0BCA99D866FE}"/>
              </a:ext>
            </a:extLst>
          </p:cNvPr>
          <p:cNvSpPr txBox="1"/>
          <p:nvPr/>
        </p:nvSpPr>
        <p:spPr>
          <a:xfrm>
            <a:off x="454657" y="3446078"/>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3</a:t>
            </a:r>
            <a:endParaRPr lang="en-IN" sz="2000"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34F0591D-7FD6-9809-BB6A-1959CC37CC30}"/>
              </a:ext>
            </a:extLst>
          </p:cNvPr>
          <p:cNvSpPr txBox="1"/>
          <p:nvPr/>
        </p:nvSpPr>
        <p:spPr>
          <a:xfrm>
            <a:off x="1028051" y="4385782"/>
            <a:ext cx="7653656" cy="707886"/>
          </a:xfrm>
          <a:prstGeom prst="rect">
            <a:avLst/>
          </a:prstGeom>
          <a:noFill/>
          <a:ln>
            <a:noFill/>
          </a:ln>
        </p:spPr>
        <p:txBody>
          <a:bodyPr wrap="square" rtlCol="0">
            <a:spAutoFit/>
          </a:bodyPr>
          <a:lstStyle/>
          <a:p>
            <a:r>
              <a:rPr lang="en-IN" sz="2000" dirty="0">
                <a:latin typeface="Calibri" panose="020F0502020204030204" pitchFamily="34" charset="0"/>
                <a:cs typeface="Calibri" panose="020F0502020204030204" pitchFamily="34" charset="0"/>
              </a:rPr>
              <a:t>Identify the plans most negatively impacted post-5G launch and evaluate whether they should be retained, restructured, or phased out.</a:t>
            </a:r>
            <a:r>
              <a:rPr lang="en-US" sz="2000" dirty="0">
                <a:latin typeface="Calibri" panose="020F0502020204030204" pitchFamily="34" charset="0"/>
                <a:cs typeface="Calibri" panose="020F0502020204030204" pitchFamily="34" charset="0"/>
              </a:rPr>
              <a:t> </a:t>
            </a:r>
            <a:endParaRPr lang="en-IN" sz="2000" dirty="0">
              <a:latin typeface="Calibri" panose="020F0502020204030204" pitchFamily="34" charset="0"/>
              <a:cs typeface="Calibri" panose="020F0502020204030204" pitchFamily="34" charset="0"/>
            </a:endParaRPr>
          </a:p>
        </p:txBody>
      </p:sp>
      <p:sp>
        <p:nvSpPr>
          <p:cNvPr id="19" name="Arrow: Pentagon 18">
            <a:extLst>
              <a:ext uri="{FF2B5EF4-FFF2-40B4-BE49-F238E27FC236}">
                <a16:creationId xmlns:a16="http://schemas.microsoft.com/office/drawing/2014/main" id="{18EEFC4B-F082-BFB2-A962-EE10EFE8C167}"/>
              </a:ext>
            </a:extLst>
          </p:cNvPr>
          <p:cNvSpPr/>
          <p:nvPr/>
        </p:nvSpPr>
        <p:spPr>
          <a:xfrm rot="5400000">
            <a:off x="380679" y="4529997"/>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1EE14AA0-6830-76B5-195E-388E073EF719}"/>
              </a:ext>
            </a:extLst>
          </p:cNvPr>
          <p:cNvSpPr txBox="1"/>
          <p:nvPr/>
        </p:nvSpPr>
        <p:spPr>
          <a:xfrm>
            <a:off x="454656" y="4503654"/>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4</a:t>
            </a:r>
            <a:endParaRPr lang="en-IN" sz="20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47D7E18D-0C56-C689-BFC3-60281ED9E43A}"/>
              </a:ext>
            </a:extLst>
          </p:cNvPr>
          <p:cNvSpPr txBox="1"/>
          <p:nvPr/>
        </p:nvSpPr>
        <p:spPr>
          <a:xfrm>
            <a:off x="1028051" y="5442511"/>
            <a:ext cx="7653656" cy="707886"/>
          </a:xfrm>
          <a:prstGeom prst="rect">
            <a:avLst/>
          </a:prstGeom>
          <a:noFill/>
          <a:ln>
            <a:noFill/>
          </a:ln>
        </p:spPr>
        <p:txBody>
          <a:bodyPr wrap="square" rtlCol="0">
            <a:spAutoFit/>
          </a:bodyPr>
          <a:lstStyle/>
          <a:p>
            <a:r>
              <a:rPr lang="en-IN" sz="2000" dirty="0">
                <a:latin typeface="Calibri" panose="020F0502020204030204" pitchFamily="34" charset="0"/>
                <a:cs typeface="Calibri" panose="020F0502020204030204" pitchFamily="34" charset="0"/>
              </a:rPr>
              <a:t>Which plans were discontinued following the 5G rollout, and what were the key factors behind their discontinuation?</a:t>
            </a:r>
            <a:r>
              <a:rPr lang="en-US" sz="2000" dirty="0">
                <a:latin typeface="Calibri" panose="020F0502020204030204" pitchFamily="34" charset="0"/>
                <a:cs typeface="Calibri" panose="020F0502020204030204" pitchFamily="34" charset="0"/>
              </a:rPr>
              <a:t> </a:t>
            </a:r>
            <a:endParaRPr lang="en-IN" sz="2000" dirty="0">
              <a:latin typeface="Calibri" panose="020F0502020204030204" pitchFamily="34" charset="0"/>
              <a:cs typeface="Calibri" panose="020F0502020204030204" pitchFamily="34" charset="0"/>
            </a:endParaRPr>
          </a:p>
        </p:txBody>
      </p:sp>
      <p:sp>
        <p:nvSpPr>
          <p:cNvPr id="22" name="Arrow: Pentagon 21">
            <a:extLst>
              <a:ext uri="{FF2B5EF4-FFF2-40B4-BE49-F238E27FC236}">
                <a16:creationId xmlns:a16="http://schemas.microsoft.com/office/drawing/2014/main" id="{3BB731D4-8B89-D490-81A8-93B253A49886}"/>
              </a:ext>
            </a:extLst>
          </p:cNvPr>
          <p:cNvSpPr/>
          <p:nvPr/>
        </p:nvSpPr>
        <p:spPr>
          <a:xfrm rot="5400000">
            <a:off x="380679" y="5586726"/>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5FEDF2C6-661D-0B9A-AE87-850AF1494BA4}"/>
              </a:ext>
            </a:extLst>
          </p:cNvPr>
          <p:cNvSpPr txBox="1"/>
          <p:nvPr/>
        </p:nvSpPr>
        <p:spPr>
          <a:xfrm>
            <a:off x="454656" y="5560383"/>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5</a:t>
            </a:r>
            <a:endParaRPr lang="en-IN" sz="2000" dirty="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60D3C2A5-052D-0E43-15C0-C6D1026F890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700"/>
                    </a14:imgEffect>
                  </a14:imgLayer>
                </a14:imgProps>
              </a:ext>
              <a:ext uri="{28A0092B-C50C-407E-A947-70E740481C1C}">
                <a14:useLocalDpi xmlns:a14="http://schemas.microsoft.com/office/drawing/2010/main" val="0"/>
              </a:ext>
            </a:extLst>
          </a:blip>
          <a:stretch>
            <a:fillRect/>
          </a:stretch>
        </p:blipFill>
        <p:spPr>
          <a:xfrm>
            <a:off x="8550816" y="2013089"/>
            <a:ext cx="2631941" cy="2338951"/>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513168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23E51-DD70-7286-1B09-8D4A6D24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79" y="1670459"/>
            <a:ext cx="5982388" cy="668905"/>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519327E-4522-F52D-5AC4-FAF270CDB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63" y="2760669"/>
            <a:ext cx="4321540" cy="3515935"/>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D40C8850-DD3C-641A-73DA-88E078961D55}"/>
              </a:ext>
            </a:extLst>
          </p:cNvPr>
          <p:cNvSpPr txBox="1"/>
          <p:nvPr/>
        </p:nvSpPr>
        <p:spPr>
          <a:xfrm>
            <a:off x="188604" y="194835"/>
            <a:ext cx="3171216" cy="477054"/>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PROBLEM STATEMENT</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621040D-53B0-FD6D-30CB-560CD1B26B1D}"/>
              </a:ext>
            </a:extLst>
          </p:cNvPr>
          <p:cNvSpPr txBox="1"/>
          <p:nvPr/>
        </p:nvSpPr>
        <p:spPr>
          <a:xfrm>
            <a:off x="667384" y="920676"/>
            <a:ext cx="5982388" cy="405210"/>
          </a:xfrm>
          <a:prstGeom prst="rect">
            <a:avLst/>
          </a:prstGeom>
          <a:noFill/>
          <a:ln>
            <a:noFill/>
          </a:ln>
        </p:spPr>
        <p:txBody>
          <a:bodyPr wrap="square" rtlCol="0">
            <a:spAutoFit/>
          </a:bodyPr>
          <a:lstStyle/>
          <a:p>
            <a:pPr algn="ctr"/>
            <a:r>
              <a:rPr lang="en-US" sz="2000" dirty="0">
                <a:latin typeface="Calibri" panose="020F0502020204030204" pitchFamily="34" charset="0"/>
                <a:cs typeface="Calibri" panose="020F0502020204030204" pitchFamily="34" charset="0"/>
              </a:rPr>
              <a:t>What is the impact of the 5G launch on our Revenue ? </a:t>
            </a:r>
            <a:endParaRPr lang="en-IN" sz="2000" dirty="0">
              <a:latin typeface="Calibri" panose="020F0502020204030204" pitchFamily="34" charset="0"/>
              <a:cs typeface="Calibri" panose="020F0502020204030204" pitchFamily="34" charset="0"/>
            </a:endParaRPr>
          </a:p>
        </p:txBody>
      </p:sp>
      <p:sp>
        <p:nvSpPr>
          <p:cNvPr id="14" name="Arrow: Pentagon 13">
            <a:extLst>
              <a:ext uri="{FF2B5EF4-FFF2-40B4-BE49-F238E27FC236}">
                <a16:creationId xmlns:a16="http://schemas.microsoft.com/office/drawing/2014/main" id="{CE72AE9C-5D03-1E80-AA0D-2772C131590F}"/>
              </a:ext>
            </a:extLst>
          </p:cNvPr>
          <p:cNvSpPr/>
          <p:nvPr/>
        </p:nvSpPr>
        <p:spPr>
          <a:xfrm rot="5400000">
            <a:off x="192732" y="949569"/>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32A35B59-39C4-D594-68CD-FFA2D60093FD}"/>
              </a:ext>
            </a:extLst>
          </p:cNvPr>
          <p:cNvSpPr txBox="1"/>
          <p:nvPr/>
        </p:nvSpPr>
        <p:spPr>
          <a:xfrm>
            <a:off x="266709" y="923226"/>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1</a:t>
            </a:r>
            <a:endParaRPr lang="en-IN" sz="2000"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348EA8C9-1981-5D8D-173E-D415E3E0E2C9}"/>
              </a:ext>
            </a:extLst>
          </p:cNvPr>
          <p:cNvSpPr/>
          <p:nvPr/>
        </p:nvSpPr>
        <p:spPr>
          <a:xfrm>
            <a:off x="668363" y="4050775"/>
            <a:ext cx="2012285" cy="1005018"/>
          </a:xfrm>
          <a:prstGeom prst="rect">
            <a:avLst/>
          </a:prstGeom>
          <a:solidFill>
            <a:srgbClr val="00B0F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 name="Rectangle 3">
            <a:extLst>
              <a:ext uri="{FF2B5EF4-FFF2-40B4-BE49-F238E27FC236}">
                <a16:creationId xmlns:a16="http://schemas.microsoft.com/office/drawing/2014/main" id="{6AF9CEEB-11F8-675E-AE2F-0297913F360F}"/>
              </a:ext>
            </a:extLst>
          </p:cNvPr>
          <p:cNvSpPr/>
          <p:nvPr/>
        </p:nvSpPr>
        <p:spPr>
          <a:xfrm>
            <a:off x="668362" y="5055792"/>
            <a:ext cx="2012285" cy="960424"/>
          </a:xfrm>
          <a:prstGeom prst="rect">
            <a:avLst/>
          </a:prstGeom>
          <a:solidFill>
            <a:srgbClr val="FF00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6" name="Rectangle 5">
            <a:extLst>
              <a:ext uri="{FF2B5EF4-FFF2-40B4-BE49-F238E27FC236}">
                <a16:creationId xmlns:a16="http://schemas.microsoft.com/office/drawing/2014/main" id="{739DC303-28F3-0CAB-6A41-570E445BC589}"/>
              </a:ext>
            </a:extLst>
          </p:cNvPr>
          <p:cNvSpPr/>
          <p:nvPr/>
        </p:nvSpPr>
        <p:spPr>
          <a:xfrm>
            <a:off x="668362" y="3068737"/>
            <a:ext cx="2012285" cy="982037"/>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381E59EF-99A8-1862-E0D5-BBA1F2B62AD8}"/>
              </a:ext>
            </a:extLst>
          </p:cNvPr>
          <p:cNvSpPr txBox="1"/>
          <p:nvPr/>
        </p:nvSpPr>
        <p:spPr>
          <a:xfrm>
            <a:off x="7833106" y="1754844"/>
            <a:ext cx="3503397" cy="553998"/>
          </a:xfrm>
          <a:prstGeom prst="rect">
            <a:avLst/>
          </a:prstGeom>
          <a:noFill/>
          <a:ln>
            <a:noFill/>
          </a:ln>
        </p:spPr>
        <p:txBody>
          <a:bodyPr wrap="square" rtlCol="0">
            <a:spAutoFit/>
          </a:bodyPr>
          <a:lstStyle/>
          <a:p>
            <a:pPr algn="ctr"/>
            <a:r>
              <a:rPr lang="en-US" sz="3000" b="1" dirty="0">
                <a:solidFill>
                  <a:schemeClr val="tx1">
                    <a:alpha val="50000"/>
                  </a:schemeClr>
                </a:solidFill>
                <a:latin typeface="Calibri" panose="020F0502020204030204" pitchFamily="34" charset="0"/>
                <a:cs typeface="Calibri" panose="020F0502020204030204" pitchFamily="34" charset="0"/>
              </a:rPr>
              <a:t>Executive Summary</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982EA7A1-D55F-ECE4-2965-540B2C5B9C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6175" y="4667596"/>
            <a:ext cx="629838" cy="532213"/>
          </a:xfrm>
          <a:prstGeom prst="rect">
            <a:avLst/>
          </a:prstGeom>
        </p:spPr>
      </p:pic>
      <p:pic>
        <p:nvPicPr>
          <p:cNvPr id="18" name="Picture 17">
            <a:extLst>
              <a:ext uri="{FF2B5EF4-FFF2-40B4-BE49-F238E27FC236}">
                <a16:creationId xmlns:a16="http://schemas.microsoft.com/office/drawing/2014/main" id="{CFD4336D-B36E-0A35-1351-CCB9F3776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6175" y="2902068"/>
            <a:ext cx="629838" cy="629838"/>
          </a:xfrm>
          <a:prstGeom prst="rect">
            <a:avLst/>
          </a:prstGeom>
        </p:spPr>
      </p:pic>
      <p:sp>
        <p:nvSpPr>
          <p:cNvPr id="19" name="TextBox 18">
            <a:extLst>
              <a:ext uri="{FF2B5EF4-FFF2-40B4-BE49-F238E27FC236}">
                <a16:creationId xmlns:a16="http://schemas.microsoft.com/office/drawing/2014/main" id="{55036212-1852-6574-5CC4-CC4BCE4ACEB2}"/>
              </a:ext>
            </a:extLst>
          </p:cNvPr>
          <p:cNvSpPr txBox="1"/>
          <p:nvPr/>
        </p:nvSpPr>
        <p:spPr>
          <a:xfrm>
            <a:off x="5222809" y="3559756"/>
            <a:ext cx="1872436" cy="646331"/>
          </a:xfrm>
          <a:prstGeom prst="rect">
            <a:avLst/>
          </a:prstGeom>
          <a:noFill/>
        </p:spPr>
        <p:txBody>
          <a:bodyPr wrap="square" rtlCol="0">
            <a:spAutoFit/>
          </a:bodyPr>
          <a:lstStyle/>
          <a:p>
            <a:pPr algn="ctr"/>
            <a:r>
              <a:rPr lang="en-IN" sz="1200" dirty="0">
                <a:latin typeface="Calibri" panose="020F0502020204030204" pitchFamily="34" charset="0"/>
                <a:cs typeface="Calibri" panose="020F0502020204030204" pitchFamily="34" charset="0"/>
              </a:rPr>
              <a:t>"60% of cities (9 out of 15) witnessed revenue growth after 5G implementation."</a:t>
            </a:r>
          </a:p>
        </p:txBody>
      </p:sp>
      <p:sp>
        <p:nvSpPr>
          <p:cNvPr id="21" name="TextBox 20">
            <a:extLst>
              <a:ext uri="{FF2B5EF4-FFF2-40B4-BE49-F238E27FC236}">
                <a16:creationId xmlns:a16="http://schemas.microsoft.com/office/drawing/2014/main" id="{3788EB29-BB9C-49C5-E80E-52175D9EE61A}"/>
              </a:ext>
            </a:extLst>
          </p:cNvPr>
          <p:cNvSpPr txBox="1"/>
          <p:nvPr/>
        </p:nvSpPr>
        <p:spPr>
          <a:xfrm>
            <a:off x="5222809" y="5255510"/>
            <a:ext cx="1872436" cy="830997"/>
          </a:xfrm>
          <a:prstGeom prst="rect">
            <a:avLst/>
          </a:prstGeom>
          <a:noFill/>
        </p:spPr>
        <p:txBody>
          <a:bodyPr wrap="square" rtlCol="0">
            <a:spAutoFit/>
          </a:bodyPr>
          <a:lstStyle/>
          <a:p>
            <a:pPr algn="ctr"/>
            <a:r>
              <a:rPr lang="en-IN" sz="1200" dirty="0">
                <a:latin typeface="Calibri" panose="020F0502020204030204" pitchFamily="34" charset="0"/>
                <a:cs typeface="Calibri" panose="020F0502020204030204" pitchFamily="34" charset="0"/>
              </a:rPr>
              <a:t>“40% of cities (6 out of 15) saw negative revenue impact after 5G implementation."</a:t>
            </a:r>
          </a:p>
        </p:txBody>
      </p:sp>
      <p:sp>
        <p:nvSpPr>
          <p:cNvPr id="26" name="Rectangle 4">
            <a:extLst>
              <a:ext uri="{FF2B5EF4-FFF2-40B4-BE49-F238E27FC236}">
                <a16:creationId xmlns:a16="http://schemas.microsoft.com/office/drawing/2014/main" id="{785021EF-BBC5-2CF5-1FE0-42FA4C57D6E2}"/>
              </a:ext>
            </a:extLst>
          </p:cNvPr>
          <p:cNvSpPr>
            <a:spLocks noChangeArrowheads="1"/>
          </p:cNvSpPr>
          <p:nvPr/>
        </p:nvSpPr>
        <p:spPr bwMode="auto">
          <a:xfrm rot="10800000" flipV="1">
            <a:off x="7649058" y="2482315"/>
            <a:ext cx="4321540" cy="3188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Overall Impact:</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Marginal negative revenue shift post-5G launch.</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Total revenue dropped by ₹80M</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i.e., from ₹15.977B to ₹15.897B, a </a:t>
            </a:r>
            <a:r>
              <a:rPr kumimoji="0" lang="en-US" altLang="en-US"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-0.50% change</a:t>
            </a: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impact is not uniformly negative; several cities show positive growth.</a:t>
            </a:r>
          </a:p>
        </p:txBody>
      </p:sp>
      <p:sp>
        <p:nvSpPr>
          <p:cNvPr id="27" name="TextBox 26">
            <a:extLst>
              <a:ext uri="{FF2B5EF4-FFF2-40B4-BE49-F238E27FC236}">
                <a16:creationId xmlns:a16="http://schemas.microsoft.com/office/drawing/2014/main" id="{B8BC3BB4-ED38-8553-34B9-DDD6C7A5AD71}"/>
              </a:ext>
            </a:extLst>
          </p:cNvPr>
          <p:cNvSpPr txBox="1"/>
          <p:nvPr/>
        </p:nvSpPr>
        <p:spPr>
          <a:xfrm>
            <a:off x="114547" y="3375089"/>
            <a:ext cx="43624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T1</a:t>
            </a:r>
            <a:endParaRPr lang="en-IN"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A7CB3465-E4DA-EC09-E731-8A85479514B4}"/>
              </a:ext>
            </a:extLst>
          </p:cNvPr>
          <p:cNvSpPr txBox="1"/>
          <p:nvPr/>
        </p:nvSpPr>
        <p:spPr>
          <a:xfrm>
            <a:off x="114548" y="4368618"/>
            <a:ext cx="43624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T2</a:t>
            </a:r>
            <a:endParaRPr lang="en-IN"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3F33BE78-F37C-C126-85F8-DC98A04D36D8}"/>
              </a:ext>
            </a:extLst>
          </p:cNvPr>
          <p:cNvSpPr txBox="1"/>
          <p:nvPr/>
        </p:nvSpPr>
        <p:spPr>
          <a:xfrm>
            <a:off x="114549" y="5351338"/>
            <a:ext cx="43624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T3</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656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9AD1A-01D5-4238-2CD5-106659ED52BE}"/>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A1B6C83-BF3D-8F11-1164-81A3A4D409DE}"/>
              </a:ext>
            </a:extLst>
          </p:cNvPr>
          <p:cNvSpPr txBox="1"/>
          <p:nvPr/>
        </p:nvSpPr>
        <p:spPr>
          <a:xfrm>
            <a:off x="7817003" y="194667"/>
            <a:ext cx="3265796" cy="553998"/>
          </a:xfrm>
          <a:prstGeom prst="rect">
            <a:avLst/>
          </a:prstGeom>
          <a:noFill/>
          <a:ln>
            <a:noFill/>
          </a:ln>
        </p:spPr>
        <p:txBody>
          <a:bodyPr wrap="square" rtlCol="0">
            <a:spAutoFit/>
          </a:bodyPr>
          <a:lstStyle/>
          <a:p>
            <a:pPr algn="ctr"/>
            <a:r>
              <a:rPr lang="en-US" sz="3000" b="1" dirty="0">
                <a:solidFill>
                  <a:schemeClr val="tx1">
                    <a:alpha val="50000"/>
                  </a:schemeClr>
                </a:solidFill>
                <a:latin typeface="Calibri" panose="020F0502020204030204" pitchFamily="34" charset="0"/>
                <a:cs typeface="Calibri" panose="020F0502020204030204" pitchFamily="34" charset="0"/>
              </a:rPr>
              <a:t>INSIGHT</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E38782B3-DE26-8765-7E21-9E29C27C9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30" y="255231"/>
            <a:ext cx="6570757" cy="3173769"/>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13" name="Rectangle 1">
            <a:extLst>
              <a:ext uri="{FF2B5EF4-FFF2-40B4-BE49-F238E27FC236}">
                <a16:creationId xmlns:a16="http://schemas.microsoft.com/office/drawing/2014/main" id="{749EF4B0-1591-1953-BCF9-B2F58D8D6EC4}"/>
              </a:ext>
            </a:extLst>
          </p:cNvPr>
          <p:cNvSpPr>
            <a:spLocks noChangeArrowheads="1"/>
          </p:cNvSpPr>
          <p:nvPr/>
        </p:nvSpPr>
        <p:spPr bwMode="auto">
          <a:xfrm>
            <a:off x="6983863" y="748665"/>
            <a:ext cx="5119645" cy="618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  Cities with Positive Growth Post-5G</a:t>
            </a:r>
          </a:p>
          <a:p>
            <a:pPr marL="228600" marR="0" lvl="0" indent="-228600" algn="l" defTabSz="914400" rtl="0" eaLnBrk="0" fontAlgn="base" latinLnBrk="0" hangingPunct="0">
              <a:lnSpc>
                <a:spcPct val="150000"/>
              </a:lnSpc>
              <a:spcBef>
                <a:spcPct val="0"/>
              </a:spcBef>
              <a:spcAft>
                <a:spcPct val="0"/>
              </a:spcAft>
              <a:buClrTx/>
              <a:buSzTx/>
              <a:buAutoNum type="arabicPeriod"/>
              <a:tabLst/>
            </a:pPr>
            <a:endParaRPr kumimoji="0" lang="en-US" altLang="en-US" sz="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628650" lvl="1" indent="-171450" defTabSz="914400" eaLnBrk="0" fontAlgn="base" hangingPunct="0">
              <a:lnSpc>
                <a:spcPct val="150000"/>
              </a:lnSpc>
              <a:spcBef>
                <a:spcPct val="0"/>
              </a:spcBef>
              <a:spcAft>
                <a:spcPct val="0"/>
              </a:spcAft>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Gurgaon:</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+1.51% (T3) - Highest positive growth rate.</a:t>
            </a:r>
          </a:p>
          <a:p>
            <a:pPr marL="628650" lvl="1" indent="-171450" defTabSz="914400" eaLnBrk="0" fontAlgn="base" hangingPunct="0">
              <a:lnSpc>
                <a:spcPct val="150000"/>
              </a:lnSpc>
              <a:spcBef>
                <a:spcPct val="0"/>
              </a:spcBef>
              <a:spcAft>
                <a:spcPct val="0"/>
              </a:spcAft>
              <a:buFont typeface="Arial" panose="020B0604020202020204" pitchFamily="34" charset="0"/>
              <a:buChar char="•"/>
            </a:pPr>
            <a:r>
              <a:rPr lang="en-US" altLang="en-US" sz="1200" b="1" dirty="0">
                <a:latin typeface="Calibri" panose="020F0502020204030204" pitchFamily="34" charset="0"/>
                <a:cs typeface="Calibri" panose="020F0502020204030204" pitchFamily="34" charset="0"/>
              </a:rPr>
              <a:t>Patna</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en-US" altLang="en-US" sz="1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+1.48% (T3) </a:t>
            </a:r>
            <a:r>
              <a:rPr lang="en-US" altLang="en-US" sz="1200" b="1" dirty="0">
                <a:latin typeface="Calibri" panose="020F0502020204030204" pitchFamily="34" charset="0"/>
                <a:cs typeface="Calibri" panose="020F0502020204030204" pitchFamily="34" charset="0"/>
              </a:rPr>
              <a:t>, Raipur</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+1.15% (T3), </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and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Lucknow </a:t>
            </a:r>
            <a:r>
              <a:rPr kumimoji="0" lang="en-US" altLang="en-US" sz="1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+1.82% (T2) </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also saw strong gains.</a:t>
            </a:r>
          </a:p>
          <a:p>
            <a:pPr marL="628650" lvl="1" indent="-171450" defTabSz="91440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These smaller cities suggest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latent market potential for 5G monetization</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endParaRPr lang="en-US" altLang="en-US" sz="1200" dirty="0">
              <a:latin typeface="Calibri" panose="020F0502020204030204" pitchFamily="34" charset="0"/>
              <a:cs typeface="Calibri" panose="020F0502020204030204" pitchFamily="34" charset="0"/>
            </a:endParaRPr>
          </a:p>
          <a:p>
            <a:pPr lvl="1" defTabSz="914400" eaLnBrk="0" fontAlgn="base" hangingPunct="0">
              <a:lnSpc>
                <a:spcPct val="150000"/>
              </a:lnSpc>
              <a:spcBef>
                <a:spcPct val="0"/>
              </a:spcBef>
              <a:spcAft>
                <a:spcPct val="0"/>
              </a:spcAft>
            </a:pPr>
            <a:endParaRPr kumimoji="0" lang="en-US" altLang="en-US" sz="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Major Cities Underperforming (T1)</a:t>
            </a:r>
          </a:p>
          <a:p>
            <a:pPr marR="0" lvl="0" algn="l" defTabSz="914400" rtl="0" eaLnBrk="0" fontAlgn="base" latinLnBrk="0" hangingPunct="0">
              <a:lnSpc>
                <a:spcPct val="150000"/>
              </a:lnSpc>
              <a:spcBef>
                <a:spcPct val="0"/>
              </a:spcBef>
              <a:spcAft>
                <a:spcPct val="0"/>
              </a:spcAft>
              <a:buClrTx/>
              <a:buSzTx/>
              <a:tabLst/>
            </a:pPr>
            <a:endParaRPr kumimoji="0" lang="en-US" altLang="en-US" sz="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628650" lvl="1" indent="-171450" defTabSz="914400" eaLnBrk="0" fontAlgn="base" hangingPunct="0">
              <a:lnSpc>
                <a:spcPct val="150000"/>
              </a:lnSpc>
              <a:spcBef>
                <a:spcPct val="0"/>
              </a:spcBef>
              <a:spcAft>
                <a:spcPct val="0"/>
              </a:spcAft>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Delhi:</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-2.83% (T1) Steepest drop among top cities.</a:t>
            </a:r>
          </a:p>
          <a:p>
            <a:pPr marL="628650" lvl="1" indent="-171450" defTabSz="914400" eaLnBrk="0" fontAlgn="base" hangingPunct="0">
              <a:lnSpc>
                <a:spcPct val="150000"/>
              </a:lnSpc>
              <a:spcBef>
                <a:spcPct val="0"/>
              </a:spcBef>
              <a:spcAft>
                <a:spcPct val="0"/>
              </a:spcAft>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Chennai </a:t>
            </a:r>
            <a:r>
              <a:rPr kumimoji="0" lang="en-US" altLang="en-US" sz="1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-2.59% (T1)</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Ahmedabad </a:t>
            </a:r>
            <a:r>
              <a:rPr kumimoji="0" lang="en-US" altLang="en-US" sz="120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-2.02% (T2) </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also declined notably.</a:t>
            </a:r>
          </a:p>
          <a:p>
            <a:pPr marL="628650" lvl="1" indent="-171450" defTabSz="91440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Indicates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possible saturation, customer resistance, or rollout issues</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metros.</a:t>
            </a:r>
            <a:endParaRPr lang="en-US" altLang="en-US" sz="1200" dirty="0">
              <a:latin typeface="Calibri" panose="020F0502020204030204" pitchFamily="34" charset="0"/>
              <a:cs typeface="Calibri" panose="020F0502020204030204" pitchFamily="34" charset="0"/>
            </a:endParaRPr>
          </a:p>
          <a:p>
            <a:pPr marR="0" lvl="0" algn="l" defTabSz="914400" rtl="0" eaLnBrk="0" fontAlgn="base" latinLnBrk="0" hangingPunct="0">
              <a:lnSpc>
                <a:spcPct val="150000"/>
              </a:lnSpc>
              <a:spcBef>
                <a:spcPct val="0"/>
              </a:spcBef>
              <a:spcAft>
                <a:spcPct val="0"/>
              </a:spcAft>
              <a:buClrTx/>
              <a:buSzTx/>
              <a:tabLst/>
            </a:pPr>
            <a:endParaRPr lang="en-US" altLang="en-US" sz="500" dirty="0">
              <a:latin typeface="Calibri" panose="020F0502020204030204" pitchFamily="34" charset="0"/>
              <a:cs typeface="Calibri" panose="020F0502020204030204" pitchFamily="34" charset="0"/>
            </a:endParaRPr>
          </a:p>
          <a:p>
            <a:pPr marR="0" lvl="0" algn="l" defTabSz="914400" rtl="0" eaLnBrk="0" fontAlgn="base" latinLnBrk="0" hangingPunct="0">
              <a:lnSpc>
                <a:spcPct val="150000"/>
              </a:lnSpc>
              <a:spcBef>
                <a:spcPct val="0"/>
              </a:spcBef>
              <a:spcAft>
                <a:spcPct val="0"/>
              </a:spcAft>
              <a:buClrTx/>
              <a:buSzTx/>
              <a:tabLst/>
            </a:pPr>
            <a:r>
              <a:rPr lang="en-US" altLang="en-US" sz="1200" b="1" dirty="0">
                <a:latin typeface="Calibri" panose="020F0502020204030204" pitchFamily="34" charset="0"/>
                <a:cs typeface="Calibri" panose="020F0502020204030204" pitchFamily="34" charset="0"/>
              </a:rPr>
              <a:t>3.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Revenue Concentration</a:t>
            </a:r>
            <a:endPar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628650" lvl="1" indent="-171450" defTabSz="914400" eaLnBrk="0" fontAlgn="base" hangingPunct="0">
              <a:lnSpc>
                <a:spcPct val="150000"/>
              </a:lnSpc>
              <a:spcBef>
                <a:spcPct val="0"/>
              </a:spcBef>
              <a:spcAft>
                <a:spcPct val="0"/>
              </a:spcAft>
              <a:buFont typeface="Arial" panose="020B0604020202020204" pitchFamily="34" charset="0"/>
              <a:buChar char="•"/>
            </a:pP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Top 5 cities (Mumbai, Delhi, Kolkata, Bangalore, Chennai)</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account for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~55% of total revenue</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628650" lvl="1" indent="-171450" defTabSz="91440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Yet only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Mumbai (+0.31%)</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Bangalore (+0.75%)</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showed growth.</a:t>
            </a:r>
            <a:endParaRPr lang="en-US" altLang="en-US" sz="1200" dirty="0">
              <a:latin typeface="Calibri" panose="020F0502020204030204" pitchFamily="34" charset="0"/>
              <a:cs typeface="Calibri" panose="020F0502020204030204" pitchFamily="34" charset="0"/>
            </a:endParaRPr>
          </a:p>
          <a:p>
            <a:pPr lvl="1" defTabSz="914400" eaLnBrk="0" fontAlgn="base" hangingPunct="0">
              <a:lnSpc>
                <a:spcPct val="150000"/>
              </a:lnSpc>
              <a:spcBef>
                <a:spcPct val="0"/>
              </a:spcBef>
              <a:spcAft>
                <a:spcPct val="0"/>
              </a:spcAft>
            </a:pPr>
            <a:endParaRPr kumimoji="0" lang="en-US" altLang="en-US" sz="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50000"/>
              </a:lnSpc>
              <a:spcBef>
                <a:spcPct val="0"/>
              </a:spcBef>
              <a:spcAft>
                <a:spcPct val="0"/>
              </a:spcAft>
              <a:buClrTx/>
              <a:buSzTx/>
              <a:tabLst/>
            </a:pPr>
            <a:r>
              <a:rPr lang="en-US" altLang="en-US" sz="1200" b="1" dirty="0">
                <a:latin typeface="Calibri" panose="020F0502020204030204" pitchFamily="34" charset="0"/>
                <a:cs typeface="Calibri" panose="020F0502020204030204" pitchFamily="34" charset="0"/>
              </a:rPr>
              <a:t>4.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Minimal Impact in Tier-2 &amp; Tier -3 Cities</a:t>
            </a:r>
            <a:endPar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628650" lvl="1" indent="-171450" defTabSz="914400" eaLnBrk="0" fontAlgn="base" hangingPunct="0">
              <a:lnSpc>
                <a:spcPct val="15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Cities like </a:t>
            </a:r>
            <a:r>
              <a:rPr lang="en-US" altLang="en-US" sz="1200" b="1" dirty="0">
                <a:latin typeface="Calibri" panose="020F0502020204030204" pitchFamily="34" charset="0"/>
                <a:cs typeface="Calibri" panose="020F0502020204030204" pitchFamily="34" charset="0"/>
              </a:rPr>
              <a:t>Pune</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Jaipur, Coimbatore, Chandigarh</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show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flat revenue</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suggesting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neutral customer response</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or </a:t>
            </a:r>
            <a:r>
              <a:rPr kumimoji="0" lang="en-US" altLang="en-US"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limited 5G outreach</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6" name="Oval 15">
            <a:extLst>
              <a:ext uri="{FF2B5EF4-FFF2-40B4-BE49-F238E27FC236}">
                <a16:creationId xmlns:a16="http://schemas.microsoft.com/office/drawing/2014/main" id="{F6AA49DB-6F75-FB67-8848-B7E6E0A40D6D}"/>
              </a:ext>
            </a:extLst>
          </p:cNvPr>
          <p:cNvSpPr/>
          <p:nvPr/>
        </p:nvSpPr>
        <p:spPr>
          <a:xfrm>
            <a:off x="773614" y="621030"/>
            <a:ext cx="270510" cy="255270"/>
          </a:xfrm>
          <a:prstGeom prst="ellipse">
            <a:avLst/>
          </a:prstGeom>
          <a:noFill/>
          <a:ln w="63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18" name="Oval 17">
            <a:extLst>
              <a:ext uri="{FF2B5EF4-FFF2-40B4-BE49-F238E27FC236}">
                <a16:creationId xmlns:a16="http://schemas.microsoft.com/office/drawing/2014/main" id="{E52505CF-2B4C-A6F3-9672-001F5C0DD6BA}"/>
              </a:ext>
            </a:extLst>
          </p:cNvPr>
          <p:cNvSpPr/>
          <p:nvPr/>
        </p:nvSpPr>
        <p:spPr>
          <a:xfrm>
            <a:off x="1995354" y="621030"/>
            <a:ext cx="270510" cy="255270"/>
          </a:xfrm>
          <a:prstGeom prst="ellipse">
            <a:avLst/>
          </a:prstGeom>
          <a:noFill/>
          <a:ln w="63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19" name="Oval 18">
            <a:extLst>
              <a:ext uri="{FF2B5EF4-FFF2-40B4-BE49-F238E27FC236}">
                <a16:creationId xmlns:a16="http://schemas.microsoft.com/office/drawing/2014/main" id="{8F5D3DFF-9916-142A-B663-6DC7DB7EB859}"/>
              </a:ext>
            </a:extLst>
          </p:cNvPr>
          <p:cNvSpPr/>
          <p:nvPr/>
        </p:nvSpPr>
        <p:spPr>
          <a:xfrm>
            <a:off x="3211580" y="577850"/>
            <a:ext cx="270510" cy="255270"/>
          </a:xfrm>
          <a:prstGeom prst="ellipse">
            <a:avLst/>
          </a:prstGeom>
          <a:noFill/>
          <a:ln w="63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0" name="Oval 19">
            <a:extLst>
              <a:ext uri="{FF2B5EF4-FFF2-40B4-BE49-F238E27FC236}">
                <a16:creationId xmlns:a16="http://schemas.microsoft.com/office/drawing/2014/main" id="{E65AAE72-9D26-6740-FB8F-42E9B2B765C4}"/>
              </a:ext>
            </a:extLst>
          </p:cNvPr>
          <p:cNvSpPr/>
          <p:nvPr/>
        </p:nvSpPr>
        <p:spPr>
          <a:xfrm>
            <a:off x="4044720" y="322580"/>
            <a:ext cx="270510" cy="255270"/>
          </a:xfrm>
          <a:prstGeom prst="ellipse">
            <a:avLst/>
          </a:prstGeom>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21" name="Oval 20">
            <a:extLst>
              <a:ext uri="{FF2B5EF4-FFF2-40B4-BE49-F238E27FC236}">
                <a16:creationId xmlns:a16="http://schemas.microsoft.com/office/drawing/2014/main" id="{5627CFD5-27FF-C86C-D354-34451281FFA5}"/>
              </a:ext>
            </a:extLst>
          </p:cNvPr>
          <p:cNvSpPr/>
          <p:nvPr/>
        </p:nvSpPr>
        <p:spPr>
          <a:xfrm>
            <a:off x="4448580" y="216396"/>
            <a:ext cx="270510" cy="255270"/>
          </a:xfrm>
          <a:prstGeom prst="ellipse">
            <a:avLst/>
          </a:prstGeom>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22" name="Oval 21">
            <a:extLst>
              <a:ext uri="{FF2B5EF4-FFF2-40B4-BE49-F238E27FC236}">
                <a16:creationId xmlns:a16="http://schemas.microsoft.com/office/drawing/2014/main" id="{64DC167F-51BC-A1FA-3E30-81329EB478E1}"/>
              </a:ext>
            </a:extLst>
          </p:cNvPr>
          <p:cNvSpPr/>
          <p:nvPr/>
        </p:nvSpPr>
        <p:spPr>
          <a:xfrm>
            <a:off x="5659933" y="226556"/>
            <a:ext cx="270510" cy="255270"/>
          </a:xfrm>
          <a:prstGeom prst="ellipse">
            <a:avLst/>
          </a:prstGeom>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24" name="TextBox 23">
            <a:extLst>
              <a:ext uri="{FF2B5EF4-FFF2-40B4-BE49-F238E27FC236}">
                <a16:creationId xmlns:a16="http://schemas.microsoft.com/office/drawing/2014/main" id="{63594525-8B67-A5BA-184E-AE46B629ADE5}"/>
              </a:ext>
            </a:extLst>
          </p:cNvPr>
          <p:cNvSpPr txBox="1"/>
          <p:nvPr/>
        </p:nvSpPr>
        <p:spPr>
          <a:xfrm>
            <a:off x="300530" y="4358989"/>
            <a:ext cx="6176260" cy="195656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IN" sz="1200" b="1" dirty="0">
                <a:latin typeface="Calibri" panose="020F0502020204030204" pitchFamily="34" charset="0"/>
                <a:cs typeface="Calibri" panose="020F0502020204030204" pitchFamily="34" charset="0"/>
              </a:rPr>
              <a:t>Metro Market Fatigue:</a:t>
            </a:r>
            <a:r>
              <a:rPr lang="en-IN" sz="1200" dirty="0">
                <a:latin typeface="Calibri" panose="020F0502020204030204" pitchFamily="34" charset="0"/>
                <a:cs typeface="Calibri" panose="020F0502020204030204" pitchFamily="34" charset="0"/>
              </a:rPr>
              <a:t> Delhi and Chennai’s decline may signal either </a:t>
            </a:r>
            <a:r>
              <a:rPr lang="en-IN" sz="1200" b="1" dirty="0">
                <a:latin typeface="Calibri" panose="020F0502020204030204" pitchFamily="34" charset="0"/>
                <a:cs typeface="Calibri" panose="020F0502020204030204" pitchFamily="34" charset="0"/>
              </a:rPr>
              <a:t>pricing sensitivity</a:t>
            </a:r>
            <a:r>
              <a:rPr lang="en-IN" sz="1200" dirty="0">
                <a:latin typeface="Calibri" panose="020F0502020204030204" pitchFamily="34" charset="0"/>
                <a:cs typeface="Calibri" panose="020F0502020204030204" pitchFamily="34" charset="0"/>
              </a:rPr>
              <a:t>, </a:t>
            </a:r>
            <a:r>
              <a:rPr lang="en-IN" sz="1200" b="1" dirty="0">
                <a:latin typeface="Calibri" panose="020F0502020204030204" pitchFamily="34" charset="0"/>
                <a:cs typeface="Calibri" panose="020F0502020204030204" pitchFamily="34" charset="0"/>
              </a:rPr>
              <a:t>service quality issues</a:t>
            </a:r>
            <a:r>
              <a:rPr lang="en-IN" sz="1200" dirty="0">
                <a:latin typeface="Calibri" panose="020F0502020204030204" pitchFamily="34" charset="0"/>
                <a:cs typeface="Calibri" panose="020F0502020204030204" pitchFamily="34" charset="0"/>
              </a:rPr>
              <a:t>, or </a:t>
            </a:r>
            <a:r>
              <a:rPr lang="en-IN" sz="1200" b="1" dirty="0">
                <a:latin typeface="Calibri" panose="020F0502020204030204" pitchFamily="34" charset="0"/>
                <a:cs typeface="Calibri" panose="020F0502020204030204" pitchFamily="34" charset="0"/>
              </a:rPr>
              <a:t>unmet expectations</a:t>
            </a:r>
            <a:r>
              <a:rPr lang="en-IN" sz="1200" dirty="0">
                <a:latin typeface="Calibri" panose="020F0502020204030204" pitchFamily="34" charset="0"/>
                <a:cs typeface="Calibri" panose="020F0502020204030204" pitchFamily="34" charset="0"/>
              </a:rPr>
              <a:t> from 5G.</a:t>
            </a:r>
          </a:p>
          <a:p>
            <a:pPr marL="171450" indent="-171450">
              <a:lnSpc>
                <a:spcPct val="150000"/>
              </a:lnSpc>
              <a:buFont typeface="Arial" panose="020B0604020202020204" pitchFamily="34" charset="0"/>
              <a:buChar char="•"/>
            </a:pPr>
            <a:endParaRPr lang="en-IN" sz="500" dirty="0">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en-IN" sz="1200" b="1" dirty="0">
                <a:latin typeface="Calibri" panose="020F0502020204030204" pitchFamily="34" charset="0"/>
                <a:cs typeface="Calibri" panose="020F0502020204030204" pitchFamily="34" charset="0"/>
              </a:rPr>
              <a:t>Hyderabad &amp; Ahmedabad</a:t>
            </a:r>
            <a:r>
              <a:rPr lang="en-IN" sz="1200" dirty="0">
                <a:latin typeface="Calibri" panose="020F0502020204030204" pitchFamily="34" charset="0"/>
                <a:cs typeface="Calibri" panose="020F0502020204030204" pitchFamily="34" charset="0"/>
              </a:rPr>
              <a:t> show 1–2% drop, which could impact their long-term contribution to revenue.</a:t>
            </a:r>
          </a:p>
          <a:p>
            <a:pPr marL="171450" indent="-171450">
              <a:lnSpc>
                <a:spcPct val="150000"/>
              </a:lnSpc>
              <a:buFont typeface="Arial" panose="020B0604020202020204" pitchFamily="34" charset="0"/>
              <a:buChar char="•"/>
            </a:pPr>
            <a:endParaRPr lang="en-IN" sz="500" dirty="0">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en-IN" sz="1200" dirty="0">
                <a:latin typeface="Calibri" panose="020F0502020204030204" pitchFamily="34" charset="0"/>
                <a:cs typeface="Calibri" panose="020F0502020204030204" pitchFamily="34" charset="0"/>
              </a:rPr>
              <a:t>Despite national buzz, </a:t>
            </a:r>
            <a:r>
              <a:rPr lang="en-IN" sz="1200" b="1" dirty="0">
                <a:latin typeface="Calibri" panose="020F0502020204030204" pitchFamily="34" charset="0"/>
                <a:cs typeface="Calibri" panose="020F0502020204030204" pitchFamily="34" charset="0"/>
              </a:rPr>
              <a:t>5G launch didn’t significantly uplift overall revenue</a:t>
            </a:r>
            <a:r>
              <a:rPr lang="en-IN" sz="1200" dirty="0">
                <a:latin typeface="Calibri" panose="020F0502020204030204" pitchFamily="34" charset="0"/>
                <a:cs typeface="Calibri" panose="020F0502020204030204" pitchFamily="34" charset="0"/>
              </a:rPr>
              <a:t> — may reflect a </a:t>
            </a:r>
            <a:r>
              <a:rPr lang="en-IN" sz="1200" b="1" dirty="0">
                <a:latin typeface="Calibri" panose="020F0502020204030204" pitchFamily="34" charset="0"/>
                <a:cs typeface="Calibri" panose="020F0502020204030204" pitchFamily="34" charset="0"/>
              </a:rPr>
              <a:t>gap in customer value realization</a:t>
            </a:r>
            <a:r>
              <a:rPr lang="en-IN" sz="1200" dirty="0">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E1C0BBAE-2980-D01A-B99B-EAEF1FD43D90}"/>
              </a:ext>
            </a:extLst>
          </p:cNvPr>
          <p:cNvSpPr txBox="1"/>
          <p:nvPr/>
        </p:nvSpPr>
        <p:spPr>
          <a:xfrm>
            <a:off x="300530" y="3794799"/>
            <a:ext cx="2432510" cy="482561"/>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Areas of Concern</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497A3F60-40A0-3963-2495-DF80833E39D2}"/>
              </a:ext>
            </a:extLst>
          </p:cNvPr>
          <p:cNvSpPr txBox="1"/>
          <p:nvPr/>
        </p:nvSpPr>
        <p:spPr>
          <a:xfrm>
            <a:off x="2641639" y="3471634"/>
            <a:ext cx="1888538" cy="276999"/>
          </a:xfrm>
          <a:prstGeom prst="rect">
            <a:avLst/>
          </a:prstGeom>
          <a:noFill/>
          <a:ln>
            <a:noFill/>
          </a:ln>
        </p:spPr>
        <p:txBody>
          <a:bodyPr wrap="square" rtlCol="0">
            <a:spAutoFit/>
          </a:bodyPr>
          <a:lstStyle/>
          <a:p>
            <a:pPr algn="ctr"/>
            <a:r>
              <a:rPr lang="en-US" sz="1200" dirty="0">
                <a:latin typeface="Calibri" panose="020F0502020204030204" pitchFamily="34" charset="0"/>
                <a:cs typeface="Calibri" panose="020F0502020204030204" pitchFamily="34" charset="0"/>
              </a:rPr>
              <a:t>Before 5G vs After 5G</a:t>
            </a:r>
            <a:endParaRPr lang="en-IN" sz="12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03381736-DC52-DD63-A272-CF2E86A54DCA}"/>
              </a:ext>
            </a:extLst>
          </p:cNvPr>
          <p:cNvSpPr/>
          <p:nvPr/>
        </p:nvSpPr>
        <p:spPr>
          <a:xfrm>
            <a:off x="4391758" y="251699"/>
            <a:ext cx="2479529" cy="3173769"/>
          </a:xfrm>
          <a:prstGeom prst="rect">
            <a:avLst/>
          </a:prstGeom>
          <a:solidFill>
            <a:srgbClr val="FF00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3" name="Rectangle 2">
            <a:extLst>
              <a:ext uri="{FF2B5EF4-FFF2-40B4-BE49-F238E27FC236}">
                <a16:creationId xmlns:a16="http://schemas.microsoft.com/office/drawing/2014/main" id="{C6050966-1D90-03E7-6919-9C0102B662EE}"/>
              </a:ext>
            </a:extLst>
          </p:cNvPr>
          <p:cNvSpPr/>
          <p:nvPr/>
        </p:nvSpPr>
        <p:spPr>
          <a:xfrm>
            <a:off x="2379473" y="255231"/>
            <a:ext cx="2012285" cy="3170237"/>
          </a:xfrm>
          <a:prstGeom prst="rect">
            <a:avLst/>
          </a:prstGeom>
          <a:solidFill>
            <a:srgbClr val="00B0F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 name="Rectangle 3">
            <a:extLst>
              <a:ext uri="{FF2B5EF4-FFF2-40B4-BE49-F238E27FC236}">
                <a16:creationId xmlns:a16="http://schemas.microsoft.com/office/drawing/2014/main" id="{B8C514B2-3929-9B3B-233C-CB4DF3977388}"/>
              </a:ext>
            </a:extLst>
          </p:cNvPr>
          <p:cNvSpPr/>
          <p:nvPr/>
        </p:nvSpPr>
        <p:spPr>
          <a:xfrm>
            <a:off x="300530" y="251699"/>
            <a:ext cx="2078943" cy="3175535"/>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423667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BD763-1F46-273E-0D81-E62B4FF04C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F5FA303-1294-8B57-AAF9-9D049360C28D}"/>
              </a:ext>
            </a:extLst>
          </p:cNvPr>
          <p:cNvSpPr txBox="1"/>
          <p:nvPr/>
        </p:nvSpPr>
        <p:spPr>
          <a:xfrm>
            <a:off x="589280" y="992803"/>
            <a:ext cx="7955280" cy="5596532"/>
          </a:xfrm>
          <a:prstGeom prst="rect">
            <a:avLst/>
          </a:prstGeom>
          <a:noFill/>
        </p:spPr>
        <p:txBody>
          <a:bodyPr wrap="square">
            <a:spAutoFit/>
          </a:bodyPr>
          <a:lstStyle/>
          <a:p>
            <a:pPr>
              <a:lnSpc>
                <a:spcPct val="150000"/>
              </a:lnSpc>
            </a:pPr>
            <a:r>
              <a:rPr lang="en-IN" sz="1500" b="1" dirty="0">
                <a:latin typeface="Calibri" panose="020F0502020204030204" pitchFamily="34" charset="0"/>
                <a:cs typeface="Calibri" panose="020F0502020204030204" pitchFamily="34" charset="0"/>
              </a:rPr>
              <a:t>1. Deep-Dive City-Level Feedback</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Conduct </a:t>
            </a:r>
            <a:r>
              <a:rPr lang="en-IN" sz="1500" b="1" dirty="0">
                <a:latin typeface="Calibri" panose="020F0502020204030204" pitchFamily="34" charset="0"/>
                <a:cs typeface="Calibri" panose="020F0502020204030204" pitchFamily="34" charset="0"/>
              </a:rPr>
              <a:t>NPS / CSAT surveys</a:t>
            </a:r>
            <a:r>
              <a:rPr lang="en-IN" sz="1500" dirty="0">
                <a:latin typeface="Calibri" panose="020F0502020204030204" pitchFamily="34" charset="0"/>
                <a:cs typeface="Calibri" panose="020F0502020204030204" pitchFamily="34" charset="0"/>
              </a:rPr>
              <a:t> in </a:t>
            </a:r>
            <a:r>
              <a:rPr lang="en-IN" sz="1500" b="1" dirty="0">
                <a:latin typeface="Calibri" panose="020F0502020204030204" pitchFamily="34" charset="0"/>
                <a:cs typeface="Calibri" panose="020F0502020204030204" pitchFamily="34" charset="0"/>
              </a:rPr>
              <a:t>Delhi, Chennai, Ahmedabad</a:t>
            </a:r>
            <a:r>
              <a:rPr lang="en-IN" sz="1500" dirty="0">
                <a:latin typeface="Calibri" panose="020F0502020204030204" pitchFamily="34" charset="0"/>
                <a:cs typeface="Calibri" panose="020F0502020204030204" pitchFamily="34" charset="0"/>
              </a:rPr>
              <a:t> to diagnose customer dissatisfaction post-5G.</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Review </a:t>
            </a:r>
            <a:r>
              <a:rPr lang="en-IN" sz="1500" b="1" dirty="0">
                <a:latin typeface="Calibri" panose="020F0502020204030204" pitchFamily="34" charset="0"/>
                <a:cs typeface="Calibri" panose="020F0502020204030204" pitchFamily="34" charset="0"/>
              </a:rPr>
              <a:t>rollout timelines</a:t>
            </a:r>
            <a:r>
              <a:rPr lang="en-IN" sz="1500" dirty="0">
                <a:latin typeface="Calibri" panose="020F0502020204030204" pitchFamily="34" charset="0"/>
                <a:cs typeface="Calibri" panose="020F0502020204030204" pitchFamily="34" charset="0"/>
              </a:rPr>
              <a:t>, </a:t>
            </a:r>
            <a:r>
              <a:rPr lang="en-IN" sz="1500" b="1" dirty="0">
                <a:latin typeface="Calibri" panose="020F0502020204030204" pitchFamily="34" charset="0"/>
                <a:cs typeface="Calibri" panose="020F0502020204030204" pitchFamily="34" charset="0"/>
              </a:rPr>
              <a:t>network stability</a:t>
            </a:r>
            <a:r>
              <a:rPr lang="en-IN" sz="1500" dirty="0">
                <a:latin typeface="Calibri" panose="020F0502020204030204" pitchFamily="34" charset="0"/>
                <a:cs typeface="Calibri" panose="020F0502020204030204" pitchFamily="34" charset="0"/>
              </a:rPr>
              <a:t>, and </a:t>
            </a:r>
            <a:r>
              <a:rPr lang="en-IN" sz="1500" b="1" dirty="0">
                <a:latin typeface="Calibri" panose="020F0502020204030204" pitchFamily="34" charset="0"/>
                <a:cs typeface="Calibri" panose="020F0502020204030204" pitchFamily="34" charset="0"/>
              </a:rPr>
              <a:t>pricing models</a:t>
            </a:r>
            <a:r>
              <a:rPr lang="en-IN" sz="1500" dirty="0">
                <a:latin typeface="Calibri" panose="020F0502020204030204" pitchFamily="34" charset="0"/>
                <a:cs typeface="Calibri" panose="020F0502020204030204" pitchFamily="34" charset="0"/>
              </a:rPr>
              <a:t> in those cities.</a:t>
            </a:r>
          </a:p>
          <a:p>
            <a:pPr>
              <a:lnSpc>
                <a:spcPct val="150000"/>
              </a:lnSpc>
            </a:pPr>
            <a:endParaRPr lang="en-IN" sz="500" dirty="0">
              <a:latin typeface="Calibri" panose="020F0502020204030204" pitchFamily="34" charset="0"/>
              <a:cs typeface="Calibri" panose="020F0502020204030204" pitchFamily="34" charset="0"/>
            </a:endParaRPr>
          </a:p>
          <a:p>
            <a:pPr>
              <a:lnSpc>
                <a:spcPct val="150000"/>
              </a:lnSpc>
            </a:pPr>
            <a:r>
              <a:rPr lang="en-IN" sz="1500" b="1" dirty="0">
                <a:latin typeface="Calibri" panose="020F0502020204030204" pitchFamily="34" charset="0"/>
                <a:cs typeface="Calibri" panose="020F0502020204030204" pitchFamily="34" charset="0"/>
              </a:rPr>
              <a:t>2. Double Down on Growth Cities</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Boost </a:t>
            </a:r>
            <a:r>
              <a:rPr lang="en-IN" sz="1500" b="1" dirty="0">
                <a:latin typeface="Calibri" panose="020F0502020204030204" pitchFamily="34" charset="0"/>
                <a:cs typeface="Calibri" panose="020F0502020204030204" pitchFamily="34" charset="0"/>
              </a:rPr>
              <a:t>marketing investment</a:t>
            </a:r>
            <a:r>
              <a:rPr lang="en-IN" sz="1500" dirty="0">
                <a:latin typeface="Calibri" panose="020F0502020204030204" pitchFamily="34" charset="0"/>
                <a:cs typeface="Calibri" panose="020F0502020204030204" pitchFamily="34" charset="0"/>
              </a:rPr>
              <a:t> in cities with strong % growth (e.g., Lucknow, Coimbatore, Gurgaon).</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Explore </a:t>
            </a:r>
            <a:r>
              <a:rPr lang="en-IN" sz="1500" b="1" dirty="0">
                <a:latin typeface="Calibri" panose="020F0502020204030204" pitchFamily="34" charset="0"/>
                <a:cs typeface="Calibri" panose="020F0502020204030204" pitchFamily="34" charset="0"/>
              </a:rPr>
              <a:t>bundled offerings</a:t>
            </a:r>
            <a:r>
              <a:rPr lang="en-IN" sz="1500" dirty="0">
                <a:latin typeface="Calibri" panose="020F0502020204030204" pitchFamily="34" charset="0"/>
                <a:cs typeface="Calibri" panose="020F0502020204030204" pitchFamily="34" charset="0"/>
              </a:rPr>
              <a:t> and </a:t>
            </a:r>
            <a:r>
              <a:rPr lang="en-IN" sz="1500" b="1" dirty="0">
                <a:latin typeface="Calibri" panose="020F0502020204030204" pitchFamily="34" charset="0"/>
                <a:cs typeface="Calibri" panose="020F0502020204030204" pitchFamily="34" charset="0"/>
              </a:rPr>
              <a:t>retention plans</a:t>
            </a:r>
            <a:r>
              <a:rPr lang="en-IN" sz="1500" dirty="0">
                <a:latin typeface="Calibri" panose="020F0502020204030204" pitchFamily="34" charset="0"/>
                <a:cs typeface="Calibri" panose="020F0502020204030204" pitchFamily="34" charset="0"/>
              </a:rPr>
              <a:t> in those zones.</a:t>
            </a:r>
          </a:p>
          <a:p>
            <a:pPr>
              <a:lnSpc>
                <a:spcPct val="150000"/>
              </a:lnSpc>
            </a:pPr>
            <a:endParaRPr lang="en-IN" sz="500" dirty="0">
              <a:latin typeface="Calibri" panose="020F0502020204030204" pitchFamily="34" charset="0"/>
              <a:cs typeface="Calibri" panose="020F0502020204030204" pitchFamily="34" charset="0"/>
            </a:endParaRPr>
          </a:p>
          <a:p>
            <a:pPr>
              <a:lnSpc>
                <a:spcPct val="150000"/>
              </a:lnSpc>
            </a:pPr>
            <a:r>
              <a:rPr lang="en-IN" sz="1500" b="1" dirty="0">
                <a:latin typeface="Calibri" panose="020F0502020204030204" pitchFamily="34" charset="0"/>
                <a:cs typeface="Calibri" panose="020F0502020204030204" pitchFamily="34" charset="0"/>
              </a:rPr>
              <a:t>3. Repackage for Tier-2 Cities</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Rebrand 5G in cities with flat impact — emphasize </a:t>
            </a:r>
            <a:r>
              <a:rPr lang="en-IN" sz="1500" b="1" dirty="0">
                <a:latin typeface="Calibri" panose="020F0502020204030204" pitchFamily="34" charset="0"/>
                <a:cs typeface="Calibri" panose="020F0502020204030204" pitchFamily="34" charset="0"/>
              </a:rPr>
              <a:t>speed benefits</a:t>
            </a:r>
            <a:r>
              <a:rPr lang="en-IN" sz="1500" dirty="0">
                <a:latin typeface="Calibri" panose="020F0502020204030204" pitchFamily="34" charset="0"/>
                <a:cs typeface="Calibri" panose="020F0502020204030204" pitchFamily="34" charset="0"/>
              </a:rPr>
              <a:t>, </a:t>
            </a:r>
            <a:r>
              <a:rPr lang="en-IN" sz="1500" b="1" dirty="0">
                <a:latin typeface="Calibri" panose="020F0502020204030204" pitchFamily="34" charset="0"/>
                <a:cs typeface="Calibri" panose="020F0502020204030204" pitchFamily="34" charset="0"/>
              </a:rPr>
              <a:t>streaming</a:t>
            </a:r>
            <a:r>
              <a:rPr lang="en-IN" sz="1500" dirty="0">
                <a:latin typeface="Calibri" panose="020F0502020204030204" pitchFamily="34" charset="0"/>
                <a:cs typeface="Calibri" panose="020F0502020204030204" pitchFamily="34" charset="0"/>
              </a:rPr>
              <a:t>, </a:t>
            </a:r>
            <a:r>
              <a:rPr lang="en-IN" sz="1500" b="1" dirty="0">
                <a:latin typeface="Calibri" panose="020F0502020204030204" pitchFamily="34" charset="0"/>
                <a:cs typeface="Calibri" panose="020F0502020204030204" pitchFamily="34" charset="0"/>
              </a:rPr>
              <a:t>gaming</a:t>
            </a:r>
            <a:r>
              <a:rPr lang="en-IN" sz="1500" dirty="0">
                <a:latin typeface="Calibri" panose="020F0502020204030204" pitchFamily="34" charset="0"/>
                <a:cs typeface="Calibri" panose="020F0502020204030204" pitchFamily="34" charset="0"/>
              </a:rPr>
              <a:t>, or </a:t>
            </a:r>
            <a:r>
              <a:rPr lang="en-IN" sz="1500" b="1" dirty="0">
                <a:latin typeface="Calibri" panose="020F0502020204030204" pitchFamily="34" charset="0"/>
                <a:cs typeface="Calibri" panose="020F0502020204030204" pitchFamily="34" charset="0"/>
              </a:rPr>
              <a:t>remote work</a:t>
            </a:r>
            <a:r>
              <a:rPr lang="en-IN" sz="1500" dirty="0">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Offer </a:t>
            </a:r>
            <a:r>
              <a:rPr lang="en-IN" sz="1500" b="1" dirty="0">
                <a:latin typeface="Calibri" panose="020F0502020204030204" pitchFamily="34" charset="0"/>
                <a:cs typeface="Calibri" panose="020F0502020204030204" pitchFamily="34" charset="0"/>
              </a:rPr>
              <a:t>affordable trials</a:t>
            </a:r>
            <a:r>
              <a:rPr lang="en-IN" sz="1500" dirty="0">
                <a:latin typeface="Calibri" panose="020F0502020204030204" pitchFamily="34" charset="0"/>
                <a:cs typeface="Calibri" panose="020F0502020204030204" pitchFamily="34" charset="0"/>
              </a:rPr>
              <a:t> or </a:t>
            </a:r>
            <a:r>
              <a:rPr lang="en-IN" sz="1500" b="1" dirty="0">
                <a:latin typeface="Calibri" panose="020F0502020204030204" pitchFamily="34" charset="0"/>
                <a:cs typeface="Calibri" panose="020F0502020204030204" pitchFamily="34" charset="0"/>
              </a:rPr>
              <a:t>usage-based pricing</a:t>
            </a:r>
            <a:r>
              <a:rPr lang="en-IN" sz="1500" dirty="0">
                <a:latin typeface="Calibri" panose="020F0502020204030204" pitchFamily="34" charset="0"/>
                <a:cs typeface="Calibri" panose="020F0502020204030204" pitchFamily="34" charset="0"/>
              </a:rPr>
              <a:t>.</a:t>
            </a:r>
          </a:p>
          <a:p>
            <a:pPr>
              <a:lnSpc>
                <a:spcPct val="150000"/>
              </a:lnSpc>
            </a:pPr>
            <a:endParaRPr lang="en-IN" sz="500" dirty="0">
              <a:latin typeface="Calibri" panose="020F0502020204030204" pitchFamily="34" charset="0"/>
              <a:cs typeface="Calibri" panose="020F0502020204030204" pitchFamily="34" charset="0"/>
            </a:endParaRPr>
          </a:p>
          <a:p>
            <a:pPr>
              <a:lnSpc>
                <a:spcPct val="150000"/>
              </a:lnSpc>
            </a:pPr>
            <a:r>
              <a:rPr lang="en-IN" sz="1500" b="1" dirty="0">
                <a:latin typeface="Calibri" panose="020F0502020204030204" pitchFamily="34" charset="0"/>
                <a:cs typeface="Calibri" panose="020F0502020204030204" pitchFamily="34" charset="0"/>
              </a:rPr>
              <a:t>4. Monitor Monthly Trends</a:t>
            </a: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The current snapshot is likely early stage. Recommend a </a:t>
            </a:r>
            <a:r>
              <a:rPr lang="en-IN" sz="1500" b="1" dirty="0">
                <a:latin typeface="Calibri" panose="020F0502020204030204" pitchFamily="34" charset="0"/>
                <a:cs typeface="Calibri" panose="020F0502020204030204" pitchFamily="34" charset="0"/>
              </a:rPr>
              <a:t>3-month rolling trend</a:t>
            </a:r>
            <a:r>
              <a:rPr lang="en-IN" sz="1500" dirty="0">
                <a:latin typeface="Calibri" panose="020F0502020204030204" pitchFamily="34" charset="0"/>
                <a:cs typeface="Calibri" panose="020F0502020204030204" pitchFamily="34" charset="0"/>
              </a:rPr>
              <a:t> to assess sustained impact.</a:t>
            </a:r>
          </a:p>
        </p:txBody>
      </p:sp>
      <p:sp>
        <p:nvSpPr>
          <p:cNvPr id="6" name="TextBox 5">
            <a:extLst>
              <a:ext uri="{FF2B5EF4-FFF2-40B4-BE49-F238E27FC236}">
                <a16:creationId xmlns:a16="http://schemas.microsoft.com/office/drawing/2014/main" id="{B8F13C70-CD0E-6364-F212-6F23A4129D4C}"/>
              </a:ext>
            </a:extLst>
          </p:cNvPr>
          <p:cNvSpPr txBox="1"/>
          <p:nvPr/>
        </p:nvSpPr>
        <p:spPr>
          <a:xfrm>
            <a:off x="213360" y="292668"/>
            <a:ext cx="3556000" cy="584775"/>
          </a:xfrm>
          <a:prstGeom prst="rect">
            <a:avLst/>
          </a:prstGeom>
          <a:noFill/>
          <a:ln>
            <a:noFill/>
          </a:ln>
        </p:spPr>
        <p:txBody>
          <a:bodyPr wrap="square" rtlCol="0">
            <a:spAutoFit/>
          </a:bodyPr>
          <a:lstStyle/>
          <a:p>
            <a:pPr algn="ctr"/>
            <a:r>
              <a:rPr lang="en-IN" sz="3200" b="1" dirty="0">
                <a:latin typeface="Calibri" panose="020F0502020204030204" pitchFamily="34" charset="0"/>
                <a:cs typeface="Calibri" panose="020F0502020204030204" pitchFamily="34" charset="0"/>
              </a:rPr>
              <a:t>💡</a:t>
            </a:r>
            <a:r>
              <a:rPr lang="en-US" sz="3000" b="1" dirty="0">
                <a:solidFill>
                  <a:schemeClr val="tx1">
                    <a:alpha val="50000"/>
                  </a:schemeClr>
                </a:solidFill>
                <a:latin typeface="Calibri" panose="020F0502020204030204" pitchFamily="34" charset="0"/>
                <a:cs typeface="Calibri" panose="020F0502020204030204" pitchFamily="34" charset="0"/>
              </a:rPr>
              <a:t> Recommendation</a:t>
            </a:r>
            <a:endParaRPr lang="en-IN" sz="3000" b="1" dirty="0">
              <a:solidFill>
                <a:schemeClr val="tx1">
                  <a:alpha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7049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CC6F0-A63E-5F20-4CA9-CF9CEC71EF7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CA09B95-A1F8-CF73-D2BC-5C7C30B0B16E}"/>
              </a:ext>
            </a:extLst>
          </p:cNvPr>
          <p:cNvSpPr txBox="1"/>
          <p:nvPr/>
        </p:nvSpPr>
        <p:spPr>
          <a:xfrm>
            <a:off x="188604" y="194835"/>
            <a:ext cx="3171216" cy="477054"/>
          </a:xfrm>
          <a:prstGeom prst="rect">
            <a:avLst/>
          </a:prstGeom>
          <a:noFill/>
          <a:ln>
            <a:noFill/>
          </a:ln>
        </p:spPr>
        <p:txBody>
          <a:bodyPr wrap="square" rtlCol="0">
            <a:spAutoFit/>
          </a:bodyPr>
          <a:lstStyle/>
          <a:p>
            <a:pPr algn="ctr"/>
            <a:r>
              <a:rPr lang="en-US" sz="2500" b="1" dirty="0">
                <a:solidFill>
                  <a:schemeClr val="tx1">
                    <a:alpha val="50000"/>
                  </a:schemeClr>
                </a:solidFill>
                <a:latin typeface="Calibri" panose="020F0502020204030204" pitchFamily="34" charset="0"/>
                <a:cs typeface="Calibri" panose="020F0502020204030204" pitchFamily="34" charset="0"/>
              </a:rPr>
              <a:t>PROBLEM STATEMENT</a:t>
            </a:r>
            <a:endParaRPr lang="en-IN" sz="2500" b="1" dirty="0">
              <a:solidFill>
                <a:schemeClr val="tx1">
                  <a:alpha val="50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F6E50C6-69DA-DD5A-CF69-4149A74F47E7}"/>
              </a:ext>
            </a:extLst>
          </p:cNvPr>
          <p:cNvSpPr txBox="1"/>
          <p:nvPr/>
        </p:nvSpPr>
        <p:spPr>
          <a:xfrm>
            <a:off x="667384" y="920676"/>
            <a:ext cx="5982388" cy="405210"/>
          </a:xfrm>
          <a:prstGeom prst="rect">
            <a:avLst/>
          </a:prstGeom>
          <a:noFill/>
          <a:ln>
            <a:noFill/>
          </a:ln>
        </p:spPr>
        <p:txBody>
          <a:bodyPr wrap="square" rtlCol="0">
            <a:spAutoFit/>
          </a:bodyPr>
          <a:lstStyle/>
          <a:p>
            <a:pPr algn="ctr"/>
            <a:r>
              <a:rPr lang="en-US" sz="2000" dirty="0">
                <a:latin typeface="Calibri" panose="020F0502020204030204" pitchFamily="34" charset="0"/>
                <a:cs typeface="Calibri" panose="020F0502020204030204" pitchFamily="34" charset="0"/>
              </a:rPr>
              <a:t>Which KPI is underperforming after the 5G launch ? </a:t>
            </a:r>
            <a:endParaRPr lang="en-IN" sz="2000" dirty="0">
              <a:latin typeface="Calibri" panose="020F0502020204030204" pitchFamily="34" charset="0"/>
              <a:cs typeface="Calibri" panose="020F0502020204030204" pitchFamily="34" charset="0"/>
            </a:endParaRPr>
          </a:p>
        </p:txBody>
      </p:sp>
      <p:sp>
        <p:nvSpPr>
          <p:cNvPr id="14" name="Arrow: Pentagon 13">
            <a:extLst>
              <a:ext uri="{FF2B5EF4-FFF2-40B4-BE49-F238E27FC236}">
                <a16:creationId xmlns:a16="http://schemas.microsoft.com/office/drawing/2014/main" id="{33C9AF57-9945-38A7-6259-7E35873367E3}"/>
              </a:ext>
            </a:extLst>
          </p:cNvPr>
          <p:cNvSpPr/>
          <p:nvPr/>
        </p:nvSpPr>
        <p:spPr>
          <a:xfrm rot="5400000">
            <a:off x="192732" y="949569"/>
            <a:ext cx="506095" cy="443210"/>
          </a:xfrm>
          <a:prstGeom prst="homePlat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928B1DCC-035E-16F4-2F8C-E49BE45EE233}"/>
              </a:ext>
            </a:extLst>
          </p:cNvPr>
          <p:cNvSpPr txBox="1"/>
          <p:nvPr/>
        </p:nvSpPr>
        <p:spPr>
          <a:xfrm>
            <a:off x="266709" y="923226"/>
            <a:ext cx="358140"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2</a:t>
            </a:r>
            <a:endParaRPr lang="en-IN" sz="2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84C39175-BD9E-C2A4-C541-E438C467A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9" y="1723254"/>
            <a:ext cx="5170211" cy="711947"/>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B3991F42-A67E-9A04-783B-3B97E2741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116" y="1723254"/>
            <a:ext cx="5188105" cy="695564"/>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3D18144C-B8FC-DFA2-5676-0E3F37A91B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650" y="1986405"/>
            <a:ext cx="155698" cy="131564"/>
          </a:xfrm>
          <a:prstGeom prst="rect">
            <a:avLst/>
          </a:prstGeom>
        </p:spPr>
      </p:pic>
      <p:pic>
        <p:nvPicPr>
          <p:cNvPr id="18" name="Picture 17">
            <a:extLst>
              <a:ext uri="{FF2B5EF4-FFF2-40B4-BE49-F238E27FC236}">
                <a16:creationId xmlns:a16="http://schemas.microsoft.com/office/drawing/2014/main" id="{235FB208-BF9C-A049-FA3F-2C5E763BC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4482" y="1935657"/>
            <a:ext cx="135379" cy="135379"/>
          </a:xfrm>
          <a:prstGeom prst="rect">
            <a:avLst/>
          </a:prstGeom>
        </p:spPr>
      </p:pic>
      <p:pic>
        <p:nvPicPr>
          <p:cNvPr id="23" name="Picture 22">
            <a:extLst>
              <a:ext uri="{FF2B5EF4-FFF2-40B4-BE49-F238E27FC236}">
                <a16:creationId xmlns:a16="http://schemas.microsoft.com/office/drawing/2014/main" id="{B4A5C6F2-D6F9-9F65-613A-E5AB623FB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4122" y="1986405"/>
            <a:ext cx="155698" cy="131564"/>
          </a:xfrm>
          <a:prstGeom prst="rect">
            <a:avLst/>
          </a:prstGeom>
        </p:spPr>
      </p:pic>
      <p:pic>
        <p:nvPicPr>
          <p:cNvPr id="24" name="Picture 23">
            <a:extLst>
              <a:ext uri="{FF2B5EF4-FFF2-40B4-BE49-F238E27FC236}">
                <a16:creationId xmlns:a16="http://schemas.microsoft.com/office/drawing/2014/main" id="{0BA31654-3949-6ECA-8153-2C3114E999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221" y="1943848"/>
            <a:ext cx="135379" cy="135379"/>
          </a:xfrm>
          <a:prstGeom prst="rect">
            <a:avLst/>
          </a:prstGeom>
        </p:spPr>
      </p:pic>
      <p:sp>
        <p:nvSpPr>
          <p:cNvPr id="25" name="TextBox 24">
            <a:extLst>
              <a:ext uri="{FF2B5EF4-FFF2-40B4-BE49-F238E27FC236}">
                <a16:creationId xmlns:a16="http://schemas.microsoft.com/office/drawing/2014/main" id="{F3EFDE38-286A-8962-564C-B2DC1DFC1EBD}"/>
              </a:ext>
            </a:extLst>
          </p:cNvPr>
          <p:cNvSpPr txBox="1"/>
          <p:nvPr/>
        </p:nvSpPr>
        <p:spPr>
          <a:xfrm>
            <a:off x="2254842" y="2470039"/>
            <a:ext cx="1552083" cy="323165"/>
          </a:xfrm>
          <a:prstGeom prst="rect">
            <a:avLst/>
          </a:prstGeom>
          <a:noFill/>
          <a:ln>
            <a:noFill/>
          </a:ln>
        </p:spPr>
        <p:txBody>
          <a:bodyPr wrap="square" rtlCol="0">
            <a:spAutoFit/>
          </a:bodyPr>
          <a:lstStyle/>
          <a:p>
            <a:pPr algn="ctr"/>
            <a:r>
              <a:rPr lang="en-US" sz="1500" dirty="0">
                <a:latin typeface="Calibri" panose="020F0502020204030204" pitchFamily="34" charset="0"/>
                <a:cs typeface="Calibri" panose="020F0502020204030204" pitchFamily="34" charset="0"/>
              </a:rPr>
              <a:t>Total Active Users</a:t>
            </a:r>
            <a:endParaRPr lang="en-IN" sz="15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12EBC362-A3B3-33A7-F8A1-5581D03F7131}"/>
              </a:ext>
            </a:extLst>
          </p:cNvPr>
          <p:cNvSpPr txBox="1"/>
          <p:nvPr/>
        </p:nvSpPr>
        <p:spPr>
          <a:xfrm>
            <a:off x="7991425" y="2470039"/>
            <a:ext cx="2321486" cy="323165"/>
          </a:xfrm>
          <a:prstGeom prst="rect">
            <a:avLst/>
          </a:prstGeom>
          <a:noFill/>
          <a:ln>
            <a:noFill/>
          </a:ln>
        </p:spPr>
        <p:txBody>
          <a:bodyPr wrap="square" rtlCol="0">
            <a:spAutoFit/>
          </a:bodyPr>
          <a:lstStyle/>
          <a:p>
            <a:pPr algn="ctr"/>
            <a:r>
              <a:rPr lang="en-US" sz="1500" dirty="0">
                <a:latin typeface="Calibri" panose="020F0502020204030204" pitchFamily="34" charset="0"/>
                <a:cs typeface="Calibri" panose="020F0502020204030204" pitchFamily="34" charset="0"/>
              </a:rPr>
              <a:t>Total Un-subscribed Users</a:t>
            </a:r>
            <a:endParaRPr lang="en-IN" sz="1500" dirty="0">
              <a:latin typeface="Calibri" panose="020F0502020204030204" pitchFamily="34" charset="0"/>
              <a:cs typeface="Calibri" panose="020F0502020204030204" pitchFamily="34" charset="0"/>
            </a:endParaRPr>
          </a:p>
        </p:txBody>
      </p:sp>
      <p:pic>
        <p:nvPicPr>
          <p:cNvPr id="32" name="Picture 31">
            <a:extLst>
              <a:ext uri="{FF2B5EF4-FFF2-40B4-BE49-F238E27FC236}">
                <a16:creationId xmlns:a16="http://schemas.microsoft.com/office/drawing/2014/main" id="{9BF403DB-2D48-E601-1412-9E2F701EE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79" y="3207154"/>
            <a:ext cx="2914041" cy="2395102"/>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pic>
        <p:nvPicPr>
          <p:cNvPr id="34" name="Picture 33">
            <a:extLst>
              <a:ext uri="{FF2B5EF4-FFF2-40B4-BE49-F238E27FC236}">
                <a16:creationId xmlns:a16="http://schemas.microsoft.com/office/drawing/2014/main" id="{3059A304-802A-EFCF-B072-D9F804808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8116" y="3231240"/>
            <a:ext cx="2900070" cy="2422548"/>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37" name="TextBox 36">
            <a:extLst>
              <a:ext uri="{FF2B5EF4-FFF2-40B4-BE49-F238E27FC236}">
                <a16:creationId xmlns:a16="http://schemas.microsoft.com/office/drawing/2014/main" id="{4362B967-BC15-82B4-1750-9831FF57798C}"/>
              </a:ext>
            </a:extLst>
          </p:cNvPr>
          <p:cNvSpPr txBox="1"/>
          <p:nvPr/>
        </p:nvSpPr>
        <p:spPr>
          <a:xfrm>
            <a:off x="3341107" y="3542509"/>
            <a:ext cx="2134200"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Key Observations</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D2CEBEEE-10BB-F7E4-46B5-61AF16264387}"/>
              </a:ext>
            </a:extLst>
          </p:cNvPr>
          <p:cNvSpPr/>
          <p:nvPr/>
        </p:nvSpPr>
        <p:spPr>
          <a:xfrm>
            <a:off x="445779" y="4100575"/>
            <a:ext cx="1421122" cy="651511"/>
          </a:xfrm>
          <a:prstGeom prst="rect">
            <a:avLst/>
          </a:prstGeom>
          <a:solidFill>
            <a:srgbClr val="00B0F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39" name="Rectangle 38">
            <a:extLst>
              <a:ext uri="{FF2B5EF4-FFF2-40B4-BE49-F238E27FC236}">
                <a16:creationId xmlns:a16="http://schemas.microsoft.com/office/drawing/2014/main" id="{814771D1-8877-9006-9318-0207E95902F8}"/>
              </a:ext>
            </a:extLst>
          </p:cNvPr>
          <p:cNvSpPr/>
          <p:nvPr/>
        </p:nvSpPr>
        <p:spPr>
          <a:xfrm>
            <a:off x="447621" y="4752086"/>
            <a:ext cx="1419279" cy="672463"/>
          </a:xfrm>
          <a:prstGeom prst="rect">
            <a:avLst/>
          </a:prstGeom>
          <a:solidFill>
            <a:srgbClr val="FF00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0" name="Rectangle 39">
            <a:extLst>
              <a:ext uri="{FF2B5EF4-FFF2-40B4-BE49-F238E27FC236}">
                <a16:creationId xmlns:a16="http://schemas.microsoft.com/office/drawing/2014/main" id="{0752BF45-F187-8AD7-E827-0E5A01E91DC6}"/>
              </a:ext>
            </a:extLst>
          </p:cNvPr>
          <p:cNvSpPr/>
          <p:nvPr/>
        </p:nvSpPr>
        <p:spPr>
          <a:xfrm>
            <a:off x="445779" y="3449064"/>
            <a:ext cx="1421121" cy="651511"/>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1" name="TextBox 40">
            <a:extLst>
              <a:ext uri="{FF2B5EF4-FFF2-40B4-BE49-F238E27FC236}">
                <a16:creationId xmlns:a16="http://schemas.microsoft.com/office/drawing/2014/main" id="{9EA24797-5848-67E6-5B13-CEEA9E93099F}"/>
              </a:ext>
            </a:extLst>
          </p:cNvPr>
          <p:cNvSpPr txBox="1"/>
          <p:nvPr/>
        </p:nvSpPr>
        <p:spPr>
          <a:xfrm>
            <a:off x="36297" y="3231240"/>
            <a:ext cx="375753" cy="323165"/>
          </a:xfrm>
          <a:prstGeom prst="rect">
            <a:avLst/>
          </a:prstGeom>
          <a:noFill/>
        </p:spPr>
        <p:txBody>
          <a:bodyPr wrap="square" rtlCol="0">
            <a:spAutoFit/>
          </a:bodyPr>
          <a:lstStyle/>
          <a:p>
            <a:r>
              <a:rPr lang="en-US" sz="1500" dirty="0">
                <a:latin typeface="Calibri" panose="020F0502020204030204" pitchFamily="34" charset="0"/>
                <a:cs typeface="Calibri" panose="020F0502020204030204" pitchFamily="34" charset="0"/>
              </a:rPr>
              <a:t>T1</a:t>
            </a:r>
            <a:endParaRPr lang="en-IN" sz="1500"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9EF42F96-EACA-65BA-9791-ECD76A3A4531}"/>
              </a:ext>
            </a:extLst>
          </p:cNvPr>
          <p:cNvSpPr txBox="1"/>
          <p:nvPr/>
        </p:nvSpPr>
        <p:spPr>
          <a:xfrm>
            <a:off x="10455" y="3906761"/>
            <a:ext cx="375753" cy="323165"/>
          </a:xfrm>
          <a:prstGeom prst="rect">
            <a:avLst/>
          </a:prstGeom>
          <a:noFill/>
        </p:spPr>
        <p:txBody>
          <a:bodyPr wrap="square" rtlCol="0">
            <a:spAutoFit/>
          </a:bodyPr>
          <a:lstStyle/>
          <a:p>
            <a:r>
              <a:rPr lang="en-US" sz="1500" dirty="0">
                <a:latin typeface="Calibri" panose="020F0502020204030204" pitchFamily="34" charset="0"/>
                <a:cs typeface="Calibri" panose="020F0502020204030204" pitchFamily="34" charset="0"/>
              </a:rPr>
              <a:t>T2</a:t>
            </a:r>
            <a:endParaRPr lang="en-IN" sz="1500"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5411B7BA-64A6-BF08-202C-C647BC6C3453}"/>
              </a:ext>
            </a:extLst>
          </p:cNvPr>
          <p:cNvSpPr txBox="1"/>
          <p:nvPr/>
        </p:nvSpPr>
        <p:spPr>
          <a:xfrm>
            <a:off x="10455" y="4529481"/>
            <a:ext cx="436245" cy="323165"/>
          </a:xfrm>
          <a:prstGeom prst="rect">
            <a:avLst/>
          </a:prstGeom>
          <a:noFill/>
        </p:spPr>
        <p:txBody>
          <a:bodyPr wrap="square" rtlCol="0">
            <a:spAutoFit/>
          </a:bodyPr>
          <a:lstStyle/>
          <a:p>
            <a:r>
              <a:rPr lang="en-US" sz="1500" dirty="0">
                <a:latin typeface="Calibri" panose="020F0502020204030204" pitchFamily="34" charset="0"/>
                <a:cs typeface="Calibri" panose="020F0502020204030204" pitchFamily="34" charset="0"/>
              </a:rPr>
              <a:t>T3</a:t>
            </a:r>
            <a:endParaRPr lang="en-IN" sz="1500" dirty="0">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C0832D67-E62C-30A5-FF53-59F646016A6B}"/>
              </a:ext>
            </a:extLst>
          </p:cNvPr>
          <p:cNvSpPr/>
          <p:nvPr/>
        </p:nvSpPr>
        <p:spPr>
          <a:xfrm>
            <a:off x="6558116" y="4152009"/>
            <a:ext cx="1421122" cy="651511"/>
          </a:xfrm>
          <a:prstGeom prst="rect">
            <a:avLst/>
          </a:prstGeom>
          <a:solidFill>
            <a:srgbClr val="00B0F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5" name="Rectangle 44">
            <a:extLst>
              <a:ext uri="{FF2B5EF4-FFF2-40B4-BE49-F238E27FC236}">
                <a16:creationId xmlns:a16="http://schemas.microsoft.com/office/drawing/2014/main" id="{EAF36CCD-073C-B127-87F1-C91DF0843531}"/>
              </a:ext>
            </a:extLst>
          </p:cNvPr>
          <p:cNvSpPr/>
          <p:nvPr/>
        </p:nvSpPr>
        <p:spPr>
          <a:xfrm>
            <a:off x="6559958" y="4803520"/>
            <a:ext cx="1419279" cy="672463"/>
          </a:xfrm>
          <a:prstGeom prst="rect">
            <a:avLst/>
          </a:prstGeom>
          <a:solidFill>
            <a:srgbClr val="FF000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D5DE8F7B-070D-1F10-CF4C-9807558F1021}"/>
              </a:ext>
            </a:extLst>
          </p:cNvPr>
          <p:cNvSpPr/>
          <p:nvPr/>
        </p:nvSpPr>
        <p:spPr>
          <a:xfrm>
            <a:off x="6558116" y="3470070"/>
            <a:ext cx="1421121" cy="681940"/>
          </a:xfrm>
          <a:prstGeom prst="rect">
            <a:avLst/>
          </a:prstGeom>
          <a:solidFill>
            <a:srgbClr val="00B050">
              <a:alpha val="10000"/>
            </a:srgb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47" name="TextBox 46">
            <a:extLst>
              <a:ext uri="{FF2B5EF4-FFF2-40B4-BE49-F238E27FC236}">
                <a16:creationId xmlns:a16="http://schemas.microsoft.com/office/drawing/2014/main" id="{78768862-0DFD-7D41-D2C8-555A340E943B}"/>
              </a:ext>
            </a:extLst>
          </p:cNvPr>
          <p:cNvSpPr txBox="1"/>
          <p:nvPr/>
        </p:nvSpPr>
        <p:spPr>
          <a:xfrm>
            <a:off x="6148634" y="3679928"/>
            <a:ext cx="375753" cy="323165"/>
          </a:xfrm>
          <a:prstGeom prst="rect">
            <a:avLst/>
          </a:prstGeom>
          <a:noFill/>
        </p:spPr>
        <p:txBody>
          <a:bodyPr wrap="square" rtlCol="0">
            <a:spAutoFit/>
          </a:bodyPr>
          <a:lstStyle/>
          <a:p>
            <a:r>
              <a:rPr lang="en-US" sz="1500" dirty="0">
                <a:latin typeface="Calibri" panose="020F0502020204030204" pitchFamily="34" charset="0"/>
                <a:cs typeface="Calibri" panose="020F0502020204030204" pitchFamily="34" charset="0"/>
              </a:rPr>
              <a:t>T1</a:t>
            </a:r>
            <a:endParaRPr lang="en-IN" sz="1500" dirty="0">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A4A1E23C-6D99-7E77-6298-6A93A93F05D5}"/>
              </a:ext>
            </a:extLst>
          </p:cNvPr>
          <p:cNvSpPr txBox="1"/>
          <p:nvPr/>
        </p:nvSpPr>
        <p:spPr>
          <a:xfrm>
            <a:off x="6122792" y="4355449"/>
            <a:ext cx="375753" cy="323165"/>
          </a:xfrm>
          <a:prstGeom prst="rect">
            <a:avLst/>
          </a:prstGeom>
          <a:noFill/>
        </p:spPr>
        <p:txBody>
          <a:bodyPr wrap="square" rtlCol="0">
            <a:spAutoFit/>
          </a:bodyPr>
          <a:lstStyle/>
          <a:p>
            <a:r>
              <a:rPr lang="en-US" sz="1500" dirty="0">
                <a:latin typeface="Calibri" panose="020F0502020204030204" pitchFamily="34" charset="0"/>
                <a:cs typeface="Calibri" panose="020F0502020204030204" pitchFamily="34" charset="0"/>
              </a:rPr>
              <a:t>T2</a:t>
            </a:r>
            <a:endParaRPr lang="en-IN" sz="1500"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00BD20C0-E362-646A-24CF-3D4CCE59737F}"/>
              </a:ext>
            </a:extLst>
          </p:cNvPr>
          <p:cNvSpPr txBox="1"/>
          <p:nvPr/>
        </p:nvSpPr>
        <p:spPr>
          <a:xfrm>
            <a:off x="6122792" y="4978169"/>
            <a:ext cx="436245" cy="323165"/>
          </a:xfrm>
          <a:prstGeom prst="rect">
            <a:avLst/>
          </a:prstGeom>
          <a:noFill/>
        </p:spPr>
        <p:txBody>
          <a:bodyPr wrap="square" rtlCol="0">
            <a:spAutoFit/>
          </a:bodyPr>
          <a:lstStyle/>
          <a:p>
            <a:r>
              <a:rPr lang="en-US" sz="1500" dirty="0">
                <a:latin typeface="Calibri" panose="020F0502020204030204" pitchFamily="34" charset="0"/>
                <a:cs typeface="Calibri" panose="020F0502020204030204" pitchFamily="34" charset="0"/>
              </a:rPr>
              <a:t>T3</a:t>
            </a:r>
            <a:endParaRPr lang="en-IN" sz="1500" dirty="0">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6C6BF331-E2B3-6A59-82F5-66E10B6FB607}"/>
              </a:ext>
            </a:extLst>
          </p:cNvPr>
          <p:cNvSpPr txBox="1"/>
          <p:nvPr/>
        </p:nvSpPr>
        <p:spPr>
          <a:xfrm>
            <a:off x="9439911" y="3601950"/>
            <a:ext cx="2134200" cy="369332"/>
          </a:xfrm>
          <a:prstGeom prst="rect">
            <a:avLst/>
          </a:prstGeom>
          <a:noFill/>
          <a:ln>
            <a:noFill/>
          </a:ln>
        </p:spPr>
        <p:txBody>
          <a:bodyPr wrap="square" rtlCol="0">
            <a:spAutoFit/>
          </a:bodyPr>
          <a:lstStyle/>
          <a:p>
            <a:pPr algn="ctr"/>
            <a:r>
              <a:rPr lang="en-US" b="1" dirty="0">
                <a:solidFill>
                  <a:schemeClr val="tx1">
                    <a:alpha val="50000"/>
                  </a:schemeClr>
                </a:solidFill>
                <a:latin typeface="Calibri" panose="020F0502020204030204" pitchFamily="34" charset="0"/>
                <a:cs typeface="Calibri" panose="020F0502020204030204" pitchFamily="34" charset="0"/>
              </a:rPr>
              <a:t>Key Observations</a:t>
            </a:r>
            <a:endParaRPr lang="en-IN" b="1" dirty="0">
              <a:solidFill>
                <a:schemeClr val="tx1">
                  <a:alpha val="50000"/>
                </a:schemeClr>
              </a:solidFill>
              <a:latin typeface="Calibri" panose="020F0502020204030204" pitchFamily="34" charset="0"/>
              <a:cs typeface="Calibri" panose="020F0502020204030204" pitchFamily="34" charset="0"/>
            </a:endParaRPr>
          </a:p>
        </p:txBody>
      </p:sp>
      <p:sp>
        <p:nvSpPr>
          <p:cNvPr id="51" name="Rectangle 1">
            <a:extLst>
              <a:ext uri="{FF2B5EF4-FFF2-40B4-BE49-F238E27FC236}">
                <a16:creationId xmlns:a16="http://schemas.microsoft.com/office/drawing/2014/main" id="{A1EF8373-C62A-B615-FB22-007AD9D675AE}"/>
              </a:ext>
            </a:extLst>
          </p:cNvPr>
          <p:cNvSpPr>
            <a:spLocks noChangeArrowheads="1"/>
          </p:cNvSpPr>
          <p:nvPr/>
        </p:nvSpPr>
        <p:spPr bwMode="auto">
          <a:xfrm>
            <a:off x="3472929" y="3911841"/>
            <a:ext cx="1984359" cy="1338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Active users dropped from </a:t>
            </a:r>
            <a:r>
              <a:rPr kumimoji="0" lang="en-US" altLang="en-US" sz="1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84.4M to 77.4M</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decline of </a:t>
            </a:r>
            <a:r>
              <a:rPr kumimoji="0" lang="en-US" altLang="en-US" sz="1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8.28%</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13 out of 15 cities</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experienced a drop in active users</a:t>
            </a:r>
          </a:p>
        </p:txBody>
      </p:sp>
      <p:pic>
        <p:nvPicPr>
          <p:cNvPr id="52" name="Picture 51">
            <a:extLst>
              <a:ext uri="{FF2B5EF4-FFF2-40B4-BE49-F238E27FC236}">
                <a16:creationId xmlns:a16="http://schemas.microsoft.com/office/drawing/2014/main" id="{3AF3F350-6F46-F24A-CDE9-C65179B7E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1119" y="5073969"/>
            <a:ext cx="155698" cy="131564"/>
          </a:xfrm>
          <a:prstGeom prst="rect">
            <a:avLst/>
          </a:prstGeom>
        </p:spPr>
      </p:pic>
      <p:pic>
        <p:nvPicPr>
          <p:cNvPr id="53" name="Picture 52">
            <a:extLst>
              <a:ext uri="{FF2B5EF4-FFF2-40B4-BE49-F238E27FC236}">
                <a16:creationId xmlns:a16="http://schemas.microsoft.com/office/drawing/2014/main" id="{6FA063BB-CDEA-590D-5929-E9C5DE541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491" y="4495616"/>
            <a:ext cx="155698" cy="131564"/>
          </a:xfrm>
          <a:prstGeom prst="rect">
            <a:avLst/>
          </a:prstGeom>
        </p:spPr>
      </p:pic>
      <p:sp>
        <p:nvSpPr>
          <p:cNvPr id="54" name="Rectangle 2">
            <a:extLst>
              <a:ext uri="{FF2B5EF4-FFF2-40B4-BE49-F238E27FC236}">
                <a16:creationId xmlns:a16="http://schemas.microsoft.com/office/drawing/2014/main" id="{90E3F470-27B9-F202-CE7B-B2E2033D6E75}"/>
              </a:ext>
            </a:extLst>
          </p:cNvPr>
          <p:cNvSpPr>
            <a:spLocks noChangeArrowheads="1"/>
          </p:cNvSpPr>
          <p:nvPr/>
        </p:nvSpPr>
        <p:spPr bwMode="auto">
          <a:xfrm>
            <a:off x="9576653" y="4003093"/>
            <a:ext cx="1960726" cy="1338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Unsubscribed users rose from </a:t>
            </a:r>
            <a:r>
              <a:rPr kumimoji="0" lang="en-US" altLang="en-US" sz="1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5.6M to 7.0M</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 increase of </a:t>
            </a:r>
            <a:r>
              <a:rPr kumimoji="0" lang="en-US" altLang="en-US" sz="1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23.50%</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5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14 out of 15 cities</a:t>
            </a: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saw growth in unsubscribes</a:t>
            </a:r>
          </a:p>
        </p:txBody>
      </p:sp>
      <p:pic>
        <p:nvPicPr>
          <p:cNvPr id="55" name="Picture 54">
            <a:extLst>
              <a:ext uri="{FF2B5EF4-FFF2-40B4-BE49-F238E27FC236}">
                <a16:creationId xmlns:a16="http://schemas.microsoft.com/office/drawing/2014/main" id="{FBDA2A2E-7427-16BA-F8D0-80F7CC741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5541" y="4561332"/>
            <a:ext cx="135379" cy="135379"/>
          </a:xfrm>
          <a:prstGeom prst="rect">
            <a:avLst/>
          </a:prstGeom>
        </p:spPr>
      </p:pic>
      <p:pic>
        <p:nvPicPr>
          <p:cNvPr id="56" name="Picture 55">
            <a:extLst>
              <a:ext uri="{FF2B5EF4-FFF2-40B4-BE49-F238E27FC236}">
                <a16:creationId xmlns:a16="http://schemas.microsoft.com/office/drawing/2014/main" id="{865F4E09-4A38-8AD2-F345-0428DB83F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4481" y="5139751"/>
            <a:ext cx="135379" cy="135379"/>
          </a:xfrm>
          <a:prstGeom prst="rect">
            <a:avLst/>
          </a:prstGeom>
        </p:spPr>
      </p:pic>
    </p:spTree>
    <p:extLst>
      <p:ext uri="{BB962C8B-B14F-4D97-AF65-F5344CB8AC3E}">
        <p14:creationId xmlns:p14="http://schemas.microsoft.com/office/powerpoint/2010/main" val="483533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888</TotalTime>
  <Words>2740</Words>
  <Application>Microsoft Office PowerPoint</Application>
  <PresentationFormat>Widescreen</PresentationFormat>
  <Paragraphs>390</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Century Gothic</vt:lpstr>
      <vt:lpstr>Courier New</vt:lpstr>
      <vt:lpstr>Symbol</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Sachin Savkare</dc:creator>
  <cp:lastModifiedBy>Sachin Savkare</cp:lastModifiedBy>
  <cp:revision>89</cp:revision>
  <dcterms:created xsi:type="dcterms:W3CDTF">2025-06-04T17:49:20Z</dcterms:created>
  <dcterms:modified xsi:type="dcterms:W3CDTF">2025-06-07T14:12:27Z</dcterms:modified>
</cp:coreProperties>
</file>